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8" r:id="rId2"/>
    <p:sldId id="259" r:id="rId3"/>
    <p:sldId id="278" r:id="rId4"/>
    <p:sldId id="260" r:id="rId5"/>
    <p:sldId id="261" r:id="rId6"/>
    <p:sldId id="279" r:id="rId7"/>
    <p:sldId id="262" r:id="rId8"/>
    <p:sldId id="263" r:id="rId9"/>
    <p:sldId id="264" r:id="rId10"/>
    <p:sldId id="265" r:id="rId11"/>
    <p:sldId id="280" r:id="rId12"/>
    <p:sldId id="266" r:id="rId13"/>
    <p:sldId id="281" r:id="rId14"/>
    <p:sldId id="267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83" r:id="rId23"/>
    <p:sldId id="275" r:id="rId24"/>
    <p:sldId id="277" r:id="rId25"/>
    <p:sldId id="27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/>
    <p:restoredTop sz="94014"/>
  </p:normalViewPr>
  <p:slideViewPr>
    <p:cSldViewPr snapToGrid="0" snapToObjects="1">
      <p:cViewPr varScale="1">
        <p:scale>
          <a:sx n="116" d="100"/>
          <a:sy n="116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39B5A-4AB1-594D-861B-1C5F3AA73152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C84A0-A89B-2344-8559-049AA6896C8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535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413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979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69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9449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9331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卵泡刺激素为何会对公畜产生作用：属于促性腺激素，是作用于性腺的上一级，</a:t>
            </a:r>
            <a:r>
              <a:rPr lang="zh-CN" altLang="en-US" b="0" i="0" u="none" strike="noStrike" dirty="0">
                <a:solidFill>
                  <a:srgbClr val="444444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刺激曲细精管上皮和次级精母细胞的发育，并在促黄体素和雄激素的协同作用下使精子发育成熟。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768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卵泡刺激素为何会对公畜产生作用：属于促性腺激素，是作用于性腺的上一级，</a:t>
            </a:r>
            <a:r>
              <a:rPr lang="zh-CN" altLang="en-US" b="0" i="0" u="none" strike="noStrike" dirty="0">
                <a:solidFill>
                  <a:srgbClr val="444444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刺激曲细精管上皮和次级精母细胞的发育，并在促黄体素和雄激素的协同作用下使精子发育成熟。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171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卵巢囊肿：雌激素分泌过多，刺激卵泡过度发育，造成囊肿。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781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8892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4515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966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4242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节律性收缩：产仔的时候</a:t>
            </a:r>
            <a:endParaRPr kumimoji="1" lang="en-US" altLang="zh-CN" dirty="0"/>
          </a:p>
          <a:p>
            <a:r>
              <a:rPr kumimoji="1" lang="zh-CN" altLang="en-US" dirty="0"/>
              <a:t>强直性收缩：产后止血、排出死胎，胎衣不下等。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2889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4956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5919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538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4197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8855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019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2657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004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757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609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5714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C84A0-A89B-2344-8559-049AA6896C8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712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A70FF-C29D-DD4D-9A51-44CEE8510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36BD47-7377-7F4D-A345-E4A909AEA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E1FF7-8D1C-CA47-B1D1-F298627E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3E8742-9C52-A243-99B0-A698FE90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933992-6CDA-1E44-B5C5-3B373E79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213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2F8FF-5DD1-384E-9661-0A33916D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9D151A-93BF-4A44-A7C9-3C043DD07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7DD36-CD0B-7944-A9C2-93AF7471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878B3-C69A-FB40-9E05-7CDAEEB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32BBD-18F2-AC48-BC88-87EDCCAD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28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044737E-73AE-2B46-A486-EDDCE1103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2D9987-D2E3-C748-B596-FEED94CB1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4959B3-D06F-054F-9BE1-C4EF49B4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1DE50B-8B77-0043-829E-7D560DE43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F4897C-19DC-8B45-AD2D-A040F691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125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F4038-E960-6849-B493-A84D6872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48C248-A5A0-EB46-99DC-224C4DA6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5D965-CBBF-A24C-9812-1703CCBA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1BC544-BBFA-1140-8B83-3F2850DA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0CE440-94B6-E644-825A-419BFF6D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10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56CA-0BBD-EA48-8125-07B84FB2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32D9A3-E286-9842-B135-D4CFC3191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E678BD-D090-E74C-9130-0D92E61D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05CEEF-F585-2147-953F-737ACEBC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D31DC-A279-5D4B-949D-62FFB80B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265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EC55E-8540-CA4A-93FE-27135CD5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6EF5B1-212D-5C4C-86C9-AEC53CFED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0EA154-7DDA-9849-A196-4D9ED9EE2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33CCED-109E-AD44-B756-B6D37529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89033E-107B-DC47-AE76-14BDEEE9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A94362-9AFB-7B4F-AAE5-D7FEE7B5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589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B43F5-59BE-8B4A-993F-95A96F22F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3C3668-F7F9-E646-ADCD-2E9D6A92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5D3988-29E9-E84D-9253-50D397236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0D0633F-6BE1-7A46-BA9E-C960C57A3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4BF44D7-A2C5-D94C-8FAE-98D0474EC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E0A0218-BF21-3042-A0FD-8E90F7BE8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C80233-BD80-A141-BC9C-02DAFF74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DF6B4F2-DF2F-7B48-A20F-10A853B2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244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A24375-DB48-4B48-A612-3D5F7619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466340-9380-6E40-840E-610FB845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11A324-02EF-F445-B1DF-C087E5A1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C32170-4625-5A43-B1BF-7185BDAC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098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667AE5-DDA0-3145-A3A4-405A4E0E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C12DD2-3F6B-3A4F-804A-D8E68523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83673C-6804-0F4F-B149-09160359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331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9F1DA8-0B3F-6044-A3EF-80650313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C8F2CA-E10D-1147-8F12-E431DD97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DEB5F07-1B9D-0D42-A944-40DD04977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F9B249-E9B7-1144-821F-E449F47E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E591BB-CDDA-E549-A48A-F85AA385C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4116C5-D392-FE48-AD28-9DF9356F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825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A8F1E-0924-BD4C-B228-2C912D83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50C3B7-E101-C546-8ACA-8DA47D442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4FEE77-A6D4-6C45-9BF0-83CC691D7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8DB244-E138-EF48-8A53-928E04C83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69C2C-CA9B-7245-AAC7-4AAC6B1E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E2D7AB-5E74-B544-AF52-7432B65E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631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EED51-954F-A448-934F-13A16E9F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3B0E60-34B8-AD48-B5D3-D64F91D6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AC75C5-34F5-CD45-B3E0-B439E53B8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56FE-15B2-4F49-96D1-1B031916AF8F}" type="datetimeFigureOut">
              <a:rPr kumimoji="1" lang="zh-CN" altLang="en-US" smtClean="0"/>
              <a:t>2022/10/9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463D44-5EB4-2640-ABDD-727934728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47FB96-6444-3B44-8226-119E0369A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BD6F7-E720-FA46-B012-297715CB0F5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982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F7AE092-4907-7644-9287-3C9844E70B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68252" y="1343687"/>
            <a:ext cx="7623175" cy="934233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1D27CC"/>
                </a:solidFill>
                <a:latin typeface="Arial" panose="020B0604020202020204" pitchFamily="34" charset="0"/>
              </a:rPr>
              <a:t>第七章 作用于生殖系统的药物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DC7D3D1-E1A4-CD4E-BE6E-9D709AAECD0A}"/>
              </a:ext>
            </a:extLst>
          </p:cNvPr>
          <p:cNvSpPr/>
          <p:nvPr/>
        </p:nvSpPr>
        <p:spPr>
          <a:xfrm>
            <a:off x="3910453" y="3245058"/>
            <a:ext cx="5876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Drug acting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</a:rPr>
              <a:t>on genital system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E4D953-76DE-C629-279C-AC5E559EB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943" y="993378"/>
            <a:ext cx="9982198" cy="54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5C4D98A-D673-0547-9C35-E5F5866A6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88" y="939869"/>
            <a:ext cx="8880424" cy="538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FD292E"/>
                </a:solidFill>
                <a:latin typeface="楷体_GB2312" pitchFamily="49" charset="-122"/>
                <a:ea typeface="楷体_GB2312" pitchFamily="49" charset="-122"/>
              </a:rPr>
              <a:t>禁用作饲料添加剂的性激素类药物：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400" b="1" dirty="0">
                <a:latin typeface="楷体_GB2312" pitchFamily="49" charset="-122"/>
                <a:ea typeface="楷体_GB2312" pitchFamily="49" charset="-122"/>
              </a:rPr>
              <a:t> </a:t>
            </a:r>
            <a:endParaRPr kumimoji="1" lang="zh-CN" altLang="en-US" sz="2400" dirty="0">
              <a:latin typeface="楷体_GB2312" pitchFamily="49" charset="-122"/>
              <a:ea typeface="楷体_GB2312" pitchFamily="49" charset="-122"/>
            </a:endParaRPr>
          </a:p>
          <a:p>
            <a:pPr indent="457200" algn="l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己烯雌酚、甲基睾丸酮、丙酸睾酮、苯丙酸诺龙、苯 甲酸雌二醇及其盐、酯及制剂</a:t>
            </a: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</a:p>
          <a:p>
            <a:pPr indent="457200" algn="l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这些激素类药物能通过</a:t>
            </a:r>
            <a:r>
              <a:rPr kumimoji="1" lang="zh-CN" altLang="en-US" sz="2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蛋白质同化作用</a:t>
            </a: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提高动物食欲， 提高饲料转化率，促进畜禽生长，合成简单，成本低 廉，故被广泛添加到饲料中，现均被禁止用于促生长。 </a:t>
            </a:r>
          </a:p>
          <a:p>
            <a:pPr indent="457200" algn="l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在食用肉组织中残留对人体的危害：致癌；小孩早熟； 男性女性化；更年期异常。</a:t>
            </a:r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363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1942"/>
            <a:ext cx="12200060" cy="6868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F9B199C-0B0E-2A40-8A73-8E602D9DF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711" y="871773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303BF"/>
                </a:solidFill>
                <a:latin typeface="楷体_GB2312" pitchFamily="49" charset="-122"/>
                <a:ea typeface="楷体_GB2312" pitchFamily="49" charset="-122"/>
              </a:rPr>
              <a:t>孕激素类药物</a:t>
            </a:r>
            <a:endParaRPr lang="zh-CN" altLang="en-US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4A70652-2D6C-644A-916A-85D0EF75E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29" y="1460993"/>
            <a:ext cx="974271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孕酮（黄体酮）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：由卵巢排卵后形成的黄体分泌，现多为人工合成。多注射或肌注给药，口服效果差。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作用：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对子宫：促进内膜增生；抑制收缩；分泌黏液 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对卵巢：反馈抑制垂体、下丘脑分泌，抑制发情和排卵 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对乳腺</a:t>
            </a:r>
            <a:r>
              <a:rPr kumimoji="1" lang="zh-CN" altLang="en-GB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：刺激腺泡和腺管充分发育，为泌乳做好准备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应用：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治疗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：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（非感染性）流产、卵巢囊肿 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同期发情</a:t>
            </a:r>
            <a:endParaRPr kumimoji="1" lang="en-US" altLang="zh-CN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泌乳期奶牛不得使用，用药后屠宰前应间隔不少于</a:t>
            </a:r>
            <a:r>
              <a:rPr kumimoji="1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21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天。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28D7C8-769D-340F-A1F1-C321D4CCE1CE}"/>
              </a:ext>
            </a:extLst>
          </p:cNvPr>
          <p:cNvSpPr txBox="1"/>
          <p:nvPr/>
        </p:nvSpPr>
        <p:spPr>
          <a:xfrm>
            <a:off x="1418423" y="6531247"/>
            <a:ext cx="9902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同期发情：</a:t>
            </a:r>
            <a:r>
              <a:rPr kumimoji="1" lang="zh-CN" altLang="en-US" dirty="0"/>
              <a:t>使用孕激素后第一次发情，受胎率</a:t>
            </a:r>
            <a:r>
              <a:rPr kumimoji="1" lang="en-US" altLang="zh-CN" dirty="0"/>
              <a:t>30%</a:t>
            </a:r>
            <a:r>
              <a:rPr kumimoji="1" lang="zh-CN" altLang="en-US" dirty="0"/>
              <a:t>，第二次发情受胎率</a:t>
            </a:r>
            <a:r>
              <a:rPr kumimoji="1" lang="en-US" altLang="zh-CN" dirty="0"/>
              <a:t>90%-100%</a:t>
            </a:r>
            <a:r>
              <a:rPr kumimoji="1"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4747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1942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8A8E51-C1F2-2736-4F76-1C41D7ED6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26" y="902545"/>
            <a:ext cx="11079296" cy="59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8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168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B8789DC5-66FC-B04B-96B7-38147E670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048" y="801666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>
                <a:solidFill>
                  <a:srgbClr val="F51520"/>
                </a:solidFill>
                <a:latin typeface="楷体_GB2312" pitchFamily="49" charset="-122"/>
                <a:ea typeface="楷体_GB2312" pitchFamily="49" charset="-122"/>
              </a:rPr>
              <a:t>二、促性腺激素和促性腺激素释放激素类药物</a:t>
            </a:r>
            <a:endParaRPr lang="zh-CN" altLang="en-US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9B20115-6B0A-0543-8799-60BB0101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734" y="2303162"/>
            <a:ext cx="6119855" cy="287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卵泡刺激素（</a:t>
            </a:r>
            <a:r>
              <a:rPr kumimoji="1" lang="en-US" altLang="zh-CN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FSH</a:t>
            </a: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，促卵泡素）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从猪、羊的垂体前叶提取。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作用：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对母畜：刺激卵泡发育和成熟，对促进排卵也有一定作用，引起多发性排卵。</a:t>
            </a:r>
            <a:endParaRPr kumimoji="1" lang="en-US" altLang="zh-CN" sz="2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 对公畜：促生精上皮细胞发育和精子形成。     </a:t>
            </a:r>
            <a:endParaRPr kumimoji="1" lang="zh-CN" altLang="en-US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ACEC02-3603-52EB-BAF1-E309ED6E23C5}"/>
              </a:ext>
            </a:extLst>
          </p:cNvPr>
          <p:cNvGrpSpPr/>
          <p:nvPr/>
        </p:nvGrpSpPr>
        <p:grpSpPr>
          <a:xfrm>
            <a:off x="7425370" y="1916936"/>
            <a:ext cx="4359035" cy="4221276"/>
            <a:chOff x="152400" y="228600"/>
            <a:chExt cx="8512705" cy="6246224"/>
          </a:xfrm>
        </p:grpSpPr>
        <p:sp>
          <p:nvSpPr>
            <p:cNvPr id="5" name="Text Box 131">
              <a:extLst>
                <a:ext uri="{FF2B5EF4-FFF2-40B4-BE49-F238E27FC236}">
                  <a16:creationId xmlns:a16="http://schemas.microsoft.com/office/drawing/2014/main" id="{739DAE3C-8654-9821-D7CE-809ECC2D0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1" y="838200"/>
              <a:ext cx="1371600" cy="456610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下丘脑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8" name="Line 130">
              <a:extLst>
                <a:ext uri="{FF2B5EF4-FFF2-40B4-BE49-F238E27FC236}">
                  <a16:creationId xmlns:a16="http://schemas.microsoft.com/office/drawing/2014/main" id="{28D664F9-A38F-83E9-FF9C-01E9BD840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1371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9" name="Text Box 129">
              <a:extLst>
                <a:ext uri="{FF2B5EF4-FFF2-40B4-BE49-F238E27FC236}">
                  <a16:creationId xmlns:a16="http://schemas.microsoft.com/office/drawing/2014/main" id="{7912BA8E-04CA-EEF5-3317-18F5D2C5E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1600200"/>
              <a:ext cx="36576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 dirty="0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促性腺激素释放激素</a:t>
              </a:r>
              <a:endParaRPr lang="zh-CN" altLang="en-US" sz="1400" dirty="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0" name="Line 128">
              <a:extLst>
                <a:ext uri="{FF2B5EF4-FFF2-40B4-BE49-F238E27FC236}">
                  <a16:creationId xmlns:a16="http://schemas.microsoft.com/office/drawing/2014/main" id="{19704700-A161-A012-9C17-E91BC4DD0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2057400"/>
              <a:ext cx="0" cy="6096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11" name="Text Box 127">
              <a:extLst>
                <a:ext uri="{FF2B5EF4-FFF2-40B4-BE49-F238E27FC236}">
                  <a16:creationId xmlns:a16="http://schemas.microsoft.com/office/drawing/2014/main" id="{9D27FF51-8D78-D8B6-1D6F-420018991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2743201"/>
              <a:ext cx="2209800" cy="456610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垂 体 前 叶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2" name="Line 126">
              <a:extLst>
                <a:ext uri="{FF2B5EF4-FFF2-40B4-BE49-F238E27FC236}">
                  <a16:creationId xmlns:a16="http://schemas.microsoft.com/office/drawing/2014/main" id="{403793A9-BFF7-20FD-7F7A-E1FC07145F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276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13" name="Text Box 125">
              <a:extLst>
                <a:ext uri="{FF2B5EF4-FFF2-40B4-BE49-F238E27FC236}">
                  <a16:creationId xmlns:a16="http://schemas.microsoft.com/office/drawing/2014/main" id="{EE13EB45-899A-D412-32E2-82134707F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1" y="3505200"/>
              <a:ext cx="2057401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4" name="Line 124">
              <a:extLst>
                <a:ext uri="{FF2B5EF4-FFF2-40B4-BE49-F238E27FC236}">
                  <a16:creationId xmlns:a16="http://schemas.microsoft.com/office/drawing/2014/main" id="{A0781F48-EC70-2C2A-A69F-EA03B0622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962400"/>
              <a:ext cx="0" cy="3810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15" name="Text Box 123">
              <a:extLst>
                <a:ext uri="{FF2B5EF4-FFF2-40B4-BE49-F238E27FC236}">
                  <a16:creationId xmlns:a16="http://schemas.microsoft.com/office/drawing/2014/main" id="{11E1A84A-C25A-72C8-EC35-F765800FE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1" y="4343400"/>
              <a:ext cx="1600201" cy="456610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   腺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6" name="Line 122">
              <a:extLst>
                <a:ext uri="{FF2B5EF4-FFF2-40B4-BE49-F238E27FC236}">
                  <a16:creationId xmlns:a16="http://schemas.microsoft.com/office/drawing/2014/main" id="{F75B07EA-B373-6E5B-E73B-5106456D5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5300663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17" name="Text Box 121">
              <a:extLst>
                <a:ext uri="{FF2B5EF4-FFF2-40B4-BE49-F238E27FC236}">
                  <a16:creationId xmlns:a16="http://schemas.microsoft.com/office/drawing/2014/main" id="{E485D81C-CF6C-C0D3-278D-586EA3756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564" y="5516563"/>
              <a:ext cx="17526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激 素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8" name="Oval 120">
              <a:extLst>
                <a:ext uri="{FF2B5EF4-FFF2-40B4-BE49-F238E27FC236}">
                  <a16:creationId xmlns:a16="http://schemas.microsoft.com/office/drawing/2014/main" id="{AE2311C0-877E-D2D7-6762-30C5AB472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5334000"/>
              <a:ext cx="1600200" cy="1066800"/>
            </a:xfrm>
            <a:prstGeom prst="ellipse">
              <a:avLst/>
            </a:prstGeom>
            <a:solidFill>
              <a:srgbClr val="F135C4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" name="Text Box 119">
              <a:extLst>
                <a:ext uri="{FF2B5EF4-FFF2-40B4-BE49-F238E27FC236}">
                  <a16:creationId xmlns:a16="http://schemas.microsoft.com/office/drawing/2014/main" id="{9D58A06E-EE8B-0E52-A4CE-094ECF37A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5562600"/>
              <a:ext cx="19812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效应器官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0" name="AutoShape 118">
              <a:extLst>
                <a:ext uri="{FF2B5EF4-FFF2-40B4-BE49-F238E27FC236}">
                  <a16:creationId xmlns:a16="http://schemas.microsoft.com/office/drawing/2014/main" id="{70ECE98E-EA60-D26E-C5C9-CBC241721F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05200" y="5943600"/>
              <a:ext cx="1143000" cy="304800"/>
            </a:xfrm>
            <a:prstGeom prst="curvedUpArrow">
              <a:avLst>
                <a:gd name="adj1" fmla="val 75000"/>
                <a:gd name="adj2" fmla="val 150000"/>
                <a:gd name="adj3" fmla="val 33333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21" name="Text Box 117">
              <a:extLst>
                <a:ext uri="{FF2B5EF4-FFF2-40B4-BE49-F238E27FC236}">
                  <a16:creationId xmlns:a16="http://schemas.microsoft.com/office/drawing/2014/main" id="{7342D6BB-5980-B87A-56AD-228DD8259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2133601"/>
              <a:ext cx="18288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门静脉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2" name="Line 116">
              <a:extLst>
                <a:ext uri="{FF2B5EF4-FFF2-40B4-BE49-F238E27FC236}">
                  <a16:creationId xmlns:a16="http://schemas.microsoft.com/office/drawing/2014/main" id="{F656919C-BF32-D171-EC76-C37D48C956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6600" y="1905000"/>
              <a:ext cx="762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3" name="Line 115">
              <a:extLst>
                <a:ext uri="{FF2B5EF4-FFF2-40B4-BE49-F238E27FC236}">
                  <a16:creationId xmlns:a16="http://schemas.microsoft.com/office/drawing/2014/main" id="{AC53E711-E41E-4CE6-F3CE-4184A411D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600" y="1219200"/>
              <a:ext cx="0" cy="685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4" name="Line 114">
              <a:extLst>
                <a:ext uri="{FF2B5EF4-FFF2-40B4-BE49-F238E27FC236}">
                  <a16:creationId xmlns:a16="http://schemas.microsoft.com/office/drawing/2014/main" id="{944DADC6-8275-F0A8-255D-06FB0B9587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1219200"/>
              <a:ext cx="1143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5" name="Line 113">
              <a:extLst>
                <a:ext uri="{FF2B5EF4-FFF2-40B4-BE49-F238E27FC236}">
                  <a16:creationId xmlns:a16="http://schemas.microsoft.com/office/drawing/2014/main" id="{E0AE8A2F-6E73-0A7E-4CB5-635B60BB2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000" y="3733800"/>
              <a:ext cx="17526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6" name="Line 112">
              <a:extLst>
                <a:ext uri="{FF2B5EF4-FFF2-40B4-BE49-F238E27FC236}">
                  <a16:creationId xmlns:a16="http://schemas.microsoft.com/office/drawing/2014/main" id="{94E03B84-F7FC-1A3D-D4DF-6EBCFEBEB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7000" y="990600"/>
              <a:ext cx="0" cy="27432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7" name="Line 111">
              <a:extLst>
                <a:ext uri="{FF2B5EF4-FFF2-40B4-BE49-F238E27FC236}">
                  <a16:creationId xmlns:a16="http://schemas.microsoft.com/office/drawing/2014/main" id="{5572668C-D530-1C56-7F7E-B9F6259294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990600"/>
              <a:ext cx="1676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8" name="Line 110">
              <a:extLst>
                <a:ext uri="{FF2B5EF4-FFF2-40B4-BE49-F238E27FC236}">
                  <a16:creationId xmlns:a16="http://schemas.microsoft.com/office/drawing/2014/main" id="{06D4DE74-C1D3-D920-DE15-9C963C432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4572000"/>
              <a:ext cx="18288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29" name="Line 109">
              <a:extLst>
                <a:ext uri="{FF2B5EF4-FFF2-40B4-BE49-F238E27FC236}">
                  <a16:creationId xmlns:a16="http://schemas.microsoft.com/office/drawing/2014/main" id="{C3798ABE-65BD-24F4-23B5-1A76D7998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4800" y="990600"/>
              <a:ext cx="0" cy="35814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30" name="Line 108">
              <a:extLst>
                <a:ext uri="{FF2B5EF4-FFF2-40B4-BE49-F238E27FC236}">
                  <a16:creationId xmlns:a16="http://schemas.microsoft.com/office/drawing/2014/main" id="{9A663DE7-FA7D-558D-7E46-A9FE95FCD0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3600" y="990600"/>
              <a:ext cx="19812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31" name="Line 107">
              <a:extLst>
                <a:ext uri="{FF2B5EF4-FFF2-40B4-BE49-F238E27FC236}">
                  <a16:creationId xmlns:a16="http://schemas.microsoft.com/office/drawing/2014/main" id="{DBFAD0E6-32E1-D2BA-F1AC-2EAA3223C6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400" y="2895600"/>
              <a:ext cx="1295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/>
            </a:p>
          </p:txBody>
        </p:sp>
        <p:sp>
          <p:nvSpPr>
            <p:cNvPr id="32" name="Text Box 106">
              <a:extLst>
                <a:ext uri="{FF2B5EF4-FFF2-40B4-BE49-F238E27FC236}">
                  <a16:creationId xmlns:a16="http://schemas.microsoft.com/office/drawing/2014/main" id="{2C12031E-D8D6-DC0A-E1A8-6BFD8A480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1" y="1371601"/>
              <a:ext cx="609599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3" name="Text Box 105">
              <a:extLst>
                <a:ext uri="{FF2B5EF4-FFF2-40B4-BE49-F238E27FC236}">
                  <a16:creationId xmlns:a16="http://schemas.microsoft.com/office/drawing/2014/main" id="{0B6094BD-4181-EAEC-07D6-B0ADFF79C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209800"/>
              <a:ext cx="762001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4" name="Text Box 104">
              <a:extLst>
                <a:ext uri="{FF2B5EF4-FFF2-40B4-BE49-F238E27FC236}">
                  <a16:creationId xmlns:a16="http://schemas.microsoft.com/office/drawing/2014/main" id="{371F1283-881B-A654-17EC-A3CE8EB49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3900488"/>
              <a:ext cx="5334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5" name="Text Box 103">
              <a:extLst>
                <a:ext uri="{FF2B5EF4-FFF2-40B4-BE49-F238E27FC236}">
                  <a16:creationId xmlns:a16="http://schemas.microsoft.com/office/drawing/2014/main" id="{C17406B2-BC21-2E47-7C21-A2D4935E6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1" y="2133601"/>
              <a:ext cx="5334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6" name="Text Box 102">
              <a:extLst>
                <a:ext uri="{FF2B5EF4-FFF2-40B4-BE49-F238E27FC236}">
                  <a16:creationId xmlns:a16="http://schemas.microsoft.com/office/drawing/2014/main" id="{310AE8FD-D57B-470F-BDD6-5F2896CD8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1" y="2514600"/>
              <a:ext cx="762001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7" name="Text Box 101">
              <a:extLst>
                <a:ext uri="{FF2B5EF4-FFF2-40B4-BE49-F238E27FC236}">
                  <a16:creationId xmlns:a16="http://schemas.microsoft.com/office/drawing/2014/main" id="{E6817B88-6B92-F243-8A39-FC1D530AE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1" y="990600"/>
              <a:ext cx="838200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14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14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8" name="Oval 134">
              <a:extLst>
                <a:ext uri="{FF2B5EF4-FFF2-40B4-BE49-F238E27FC236}">
                  <a16:creationId xmlns:a16="http://schemas.microsoft.com/office/drawing/2014/main" id="{74BE877C-B6BD-EC28-3FA9-A71E68747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28600"/>
              <a:ext cx="19050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39" name="Text Box 135">
              <a:extLst>
                <a:ext uri="{FF2B5EF4-FFF2-40B4-BE49-F238E27FC236}">
                  <a16:creationId xmlns:a16="http://schemas.microsoft.com/office/drawing/2014/main" id="{E5121E46-930C-7A00-BF1F-43C61C7E5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81000"/>
              <a:ext cx="2209800" cy="80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10000"/>
                </a:spcBef>
              </a:pPr>
              <a:r>
                <a:rPr lang="zh-CN" altLang="en-US" sz="1400" b="1">
                  <a:latin typeface="楷体_GB2312" pitchFamily="49" charset="-122"/>
                  <a:ea typeface="楷体_GB2312" pitchFamily="49" charset="-122"/>
                </a:rPr>
                <a:t>外界环境</a:t>
              </a:r>
            </a:p>
            <a:p>
              <a:pPr algn="l">
                <a:spcBef>
                  <a:spcPct val="10000"/>
                </a:spcBef>
              </a:pPr>
              <a:r>
                <a:rPr lang="zh-CN" altLang="en-US" sz="1400" b="1">
                  <a:latin typeface="楷体_GB2312" pitchFamily="49" charset="-122"/>
                  <a:ea typeface="楷体_GB2312" pitchFamily="49" charset="-122"/>
                </a:rPr>
                <a:t>    变化</a:t>
              </a:r>
            </a:p>
          </p:txBody>
        </p:sp>
        <p:sp>
          <p:nvSpPr>
            <p:cNvPr id="40" name="Line 169">
              <a:extLst>
                <a:ext uri="{FF2B5EF4-FFF2-40B4-BE49-F238E27FC236}">
                  <a16:creationId xmlns:a16="http://schemas.microsoft.com/office/drawing/2014/main" id="{4AE0ED29-04E7-D9AC-8B46-60A575B88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685800"/>
              <a:ext cx="1905000" cy="228600"/>
            </a:xfrm>
            <a:prstGeom prst="line">
              <a:avLst/>
            </a:prstGeom>
            <a:noFill/>
            <a:ln w="34925">
              <a:solidFill>
                <a:srgbClr val="F135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41" name="Text Box 170">
              <a:extLst>
                <a:ext uri="{FF2B5EF4-FFF2-40B4-BE49-F238E27FC236}">
                  <a16:creationId xmlns:a16="http://schemas.microsoft.com/office/drawing/2014/main" id="{58A1FB5E-3DF1-62A0-3753-C00616CC5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5751" y="6018214"/>
              <a:ext cx="3299354" cy="45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35C4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135C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b="1">
                  <a:latin typeface="楷体_GB2312" pitchFamily="49" charset="-122"/>
                  <a:ea typeface="楷体_GB2312" pitchFamily="49" charset="-122"/>
                </a:rPr>
                <a:t>注：＋兴奋，－抑制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091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F9B20115-6B0A-0543-8799-60BB0101D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784" y="1843490"/>
            <a:ext cx="908891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应用：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促进母畜发情：使不发情母畜发情并排卵，</a:t>
            </a:r>
            <a:r>
              <a:rPr kumimoji="1" lang="zh-CN" altLang="en-US" sz="22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提高受精率和同期发情</a:t>
            </a: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endParaRPr kumimoji="1" lang="zh-CN" altLang="en-US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用于超数排卵 ：牛羊在发情前几天使用，出现超排卵，</a:t>
            </a:r>
            <a:r>
              <a:rPr kumimoji="1" lang="zh-CN" altLang="en-US" sz="22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供卵移植和提高产仔率</a:t>
            </a: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kumimoji="1" lang="zh-CN" altLang="en-US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200" b="1" dirty="0">
                <a:latin typeface="SimSun" panose="02010600030101010101" pitchFamily="2" charset="-122"/>
                <a:ea typeface="SimSun" panose="02010600030101010101" pitchFamily="2" charset="-122"/>
              </a:rPr>
              <a:t>治疗：持久黄体分泌孕激素和卵泡停止发育。</a:t>
            </a:r>
            <a:endParaRPr kumimoji="1" lang="en-US" altLang="zh-CN" sz="2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</a:pPr>
            <a:r>
              <a:rPr kumimoji="1" lang="zh-CN" altLang="en-US" sz="2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不良反应：引起单胎动物，多发性排卵。</a:t>
            </a:r>
            <a:endParaRPr kumimoji="1" lang="en-US" altLang="zh-CN" sz="22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454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15B47C53-1A9B-B94F-8726-3AEBE12DD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448" y="971755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F135C4"/>
                </a:solidFill>
                <a:latin typeface="楷体_GB2312" pitchFamily="49" charset="-122"/>
                <a:ea typeface="楷体_GB2312" pitchFamily="49" charset="-122"/>
              </a:rPr>
              <a:t>黄体生成素（</a:t>
            </a:r>
            <a:r>
              <a:rPr kumimoji="1" lang="en-US" altLang="zh-CN" sz="2800" b="1" dirty="0">
                <a:solidFill>
                  <a:srgbClr val="F135C4"/>
                </a:solidFill>
                <a:latin typeface="楷体_GB2312" pitchFamily="49" charset="-122"/>
                <a:ea typeface="楷体_GB2312" pitchFamily="49" charset="-122"/>
              </a:rPr>
              <a:t>LH</a:t>
            </a:r>
            <a:r>
              <a:rPr kumimoji="1" lang="zh-CN" altLang="en-US" sz="2800" b="1" dirty="0">
                <a:solidFill>
                  <a:srgbClr val="F135C4"/>
                </a:solidFill>
                <a:latin typeface="楷体_GB2312" pitchFamily="49" charset="-122"/>
                <a:ea typeface="楷体_GB2312" pitchFamily="49" charset="-122"/>
              </a:rPr>
              <a:t>，促黄体激素）</a:t>
            </a:r>
            <a:endParaRPr lang="zh-CN" altLang="en-US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9769CFF-18B5-C24F-A8CF-00DF259AB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047" y="2131322"/>
            <a:ext cx="821618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从猪、羊的垂体前叶中提取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作用：</a:t>
            </a:r>
          </a:p>
          <a:p>
            <a:pPr lvl="1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对母畜，协同促卵泡素促进卵泡发育和成熟，引起排卵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对公畜，促进睾酮分泌与精子形成，提高性兴奋 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应用：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促进排卵（使卵巢产生胶原酶，破坏卵泡壁）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治疗卵巢囊肿、幼畜生殖器官发育不全等</a:t>
            </a:r>
          </a:p>
        </p:txBody>
      </p:sp>
    </p:spTree>
    <p:extLst>
      <p:ext uri="{BB962C8B-B14F-4D97-AF65-F5344CB8AC3E}">
        <p14:creationId xmlns:p14="http://schemas.microsoft.com/office/powerpoint/2010/main" val="371033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19F76DA-6E49-D242-A534-76600714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924" y="1343687"/>
            <a:ext cx="9672810" cy="50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马促性素（</a:t>
            </a:r>
            <a:r>
              <a:rPr kumimoji="1" lang="en-US" altLang="zh-CN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PMSG</a:t>
            </a: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）：孕马血清促性腺激素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从怀孕</a:t>
            </a:r>
            <a:r>
              <a:rPr kumimoji="1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40-120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kumimoji="1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d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马血清中分离获得的一种糖蛋白，包括：</a:t>
            </a:r>
            <a:r>
              <a:rPr kumimoji="1" lang="zh-CN" altLang="en-US" sz="20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促卵泡激素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kumimoji="1" lang="zh-CN" altLang="en-US" sz="20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促黄体激素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作用：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对母畜，有促卵泡素样和轻度黄体生成素样作用，促使卵泡发育和成熟，引起发情和排卵； 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对公畜，黄体生成素样作用，增加雄激素分泌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7030A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应用：</a:t>
            </a: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用于任何原因引起的卵巢静止，诱导发情和排卵，也可用于同期发情，提高受胎率。</a:t>
            </a:r>
            <a:endParaRPr kumimoji="1"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引起母牛超数排卵，用于胚胎移植。</a:t>
            </a:r>
            <a:endParaRPr kumimoji="1" lang="en-US" altLang="zh-CN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      公畜性机能减退。</a:t>
            </a:r>
            <a:endParaRPr lang="zh-CN" altLang="en-US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0811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3BC98510-EEAA-5E48-AADE-19F652762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227" y="1245296"/>
            <a:ext cx="957300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人绒膜促性腺激素（</a:t>
            </a:r>
            <a:r>
              <a:rPr kumimoji="1" lang="en-US" altLang="zh-CN" sz="24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HCG</a:t>
            </a:r>
            <a:r>
              <a:rPr kumimoji="1" lang="zh-CN" altLang="en-US" sz="24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从初孕妇女尿中提取制得的一种糖蛋白。 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作用：似黄体生成素作用，也有较弱的促卵泡素作用。 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应用：诱导排卵，提高受胎率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      增强同期发情效果（母猪：孕激素，马促性素，</a:t>
            </a:r>
            <a:r>
              <a:rPr kumimoji="1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HCG</a:t>
            </a: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</a:p>
          <a:p>
            <a:pPr algn="l">
              <a:spcBef>
                <a:spcPct val="50000"/>
              </a:spcBef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      治疗卵巢囊肿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3838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681921CF-CD99-9846-B78A-17D217534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777251"/>
            <a:ext cx="7581900" cy="25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促性腺激素释放激素（</a:t>
            </a:r>
            <a:r>
              <a:rPr kumimoji="1" lang="en-US" altLang="zh-CN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GnRH</a:t>
            </a:r>
            <a:r>
              <a:rPr kumimoji="1" lang="zh-CN" altLang="en-US" sz="2400" b="1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endParaRPr kumimoji="1" lang="zh-CN" altLang="en-US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作用：促进合成和释放</a:t>
            </a:r>
            <a:r>
              <a:rPr kumimoji="1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FSH</a:t>
            </a: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kumimoji="1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LH</a:t>
            </a: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，促</a:t>
            </a:r>
            <a:r>
              <a:rPr kumimoji="1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LH</a:t>
            </a: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作用更强，又称</a:t>
            </a:r>
            <a:r>
              <a:rPr kumimoji="1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LH-RH</a:t>
            </a: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</a:p>
          <a:p>
            <a:pPr algn="l">
              <a:lnSpc>
                <a:spcPct val="150000"/>
              </a:lnSpc>
            </a:pPr>
            <a:r>
              <a:rPr kumimoji="1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应用：诱导发情和排卵，也可用于治疗卵巢卵泡囊肿。</a:t>
            </a:r>
          </a:p>
        </p:txBody>
      </p:sp>
    </p:spTree>
    <p:extLst>
      <p:ext uri="{BB962C8B-B14F-4D97-AF65-F5344CB8AC3E}">
        <p14:creationId xmlns:p14="http://schemas.microsoft.com/office/powerpoint/2010/main" val="217452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D88A349-A9F8-D64B-9C2E-AA0ED6A992E0}"/>
              </a:ext>
            </a:extLst>
          </p:cNvPr>
          <p:cNvGrpSpPr/>
          <p:nvPr/>
        </p:nvGrpSpPr>
        <p:grpSpPr>
          <a:xfrm>
            <a:off x="5595256" y="1082430"/>
            <a:ext cx="5785157" cy="5053710"/>
            <a:chOff x="152400" y="228600"/>
            <a:chExt cx="7772400" cy="6243152"/>
          </a:xfrm>
        </p:grpSpPr>
        <p:sp>
          <p:nvSpPr>
            <p:cNvPr id="6" name="Text Box 131">
              <a:extLst>
                <a:ext uri="{FF2B5EF4-FFF2-40B4-BE49-F238E27FC236}">
                  <a16:creationId xmlns:a16="http://schemas.microsoft.com/office/drawing/2014/main" id="{5F5C4D84-5DF2-D44F-AC23-DA5570A3B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838200"/>
              <a:ext cx="13716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下丘脑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7" name="Line 130">
              <a:extLst>
                <a:ext uri="{FF2B5EF4-FFF2-40B4-BE49-F238E27FC236}">
                  <a16:creationId xmlns:a16="http://schemas.microsoft.com/office/drawing/2014/main" id="{11C6B356-63E2-684F-A5AC-DC7B36A64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1371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8" name="Text Box 129">
              <a:extLst>
                <a:ext uri="{FF2B5EF4-FFF2-40B4-BE49-F238E27FC236}">
                  <a16:creationId xmlns:a16="http://schemas.microsoft.com/office/drawing/2014/main" id="{000767F8-998F-1648-A577-4857FD2BB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1600200"/>
              <a:ext cx="3657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 dirty="0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促性腺激素释放激素</a:t>
              </a:r>
              <a:endParaRPr lang="zh-CN" altLang="en-US" sz="2000" dirty="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9" name="Line 128">
              <a:extLst>
                <a:ext uri="{FF2B5EF4-FFF2-40B4-BE49-F238E27FC236}">
                  <a16:creationId xmlns:a16="http://schemas.microsoft.com/office/drawing/2014/main" id="{6D4767F2-6179-2949-8136-C3E141268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2057400"/>
              <a:ext cx="0" cy="6096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0" name="Text Box 127">
              <a:extLst>
                <a:ext uri="{FF2B5EF4-FFF2-40B4-BE49-F238E27FC236}">
                  <a16:creationId xmlns:a16="http://schemas.microsoft.com/office/drawing/2014/main" id="{1F6CBF48-8B52-EB48-B9F9-8ACE02656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2743200"/>
              <a:ext cx="22098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垂 体 前 叶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1" name="Line 126">
              <a:extLst>
                <a:ext uri="{FF2B5EF4-FFF2-40B4-BE49-F238E27FC236}">
                  <a16:creationId xmlns:a16="http://schemas.microsoft.com/office/drawing/2014/main" id="{3DDBEE2E-266B-EB40-9B45-9B643116F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276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2" name="Text Box 125">
              <a:extLst>
                <a:ext uri="{FF2B5EF4-FFF2-40B4-BE49-F238E27FC236}">
                  <a16:creationId xmlns:a16="http://schemas.microsoft.com/office/drawing/2014/main" id="{6914F320-5F88-4A44-8389-7967E5DF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3505200"/>
              <a:ext cx="2057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3" name="Line 124">
              <a:extLst>
                <a:ext uri="{FF2B5EF4-FFF2-40B4-BE49-F238E27FC236}">
                  <a16:creationId xmlns:a16="http://schemas.microsoft.com/office/drawing/2014/main" id="{F2E40877-63F6-AA4B-9C4A-8A6F904D3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962400"/>
              <a:ext cx="0" cy="3810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4" name="Text Box 123">
              <a:extLst>
                <a:ext uri="{FF2B5EF4-FFF2-40B4-BE49-F238E27FC236}">
                  <a16:creationId xmlns:a16="http://schemas.microsoft.com/office/drawing/2014/main" id="{30D3886C-A532-B24E-8225-D51B2601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4343400"/>
              <a:ext cx="16002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   腺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5" name="Line 122">
              <a:extLst>
                <a:ext uri="{FF2B5EF4-FFF2-40B4-BE49-F238E27FC236}">
                  <a16:creationId xmlns:a16="http://schemas.microsoft.com/office/drawing/2014/main" id="{23345480-4AA2-264B-BD77-505E52697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699" y="5123733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6" name="Text Box 121">
              <a:extLst>
                <a:ext uri="{FF2B5EF4-FFF2-40B4-BE49-F238E27FC236}">
                  <a16:creationId xmlns:a16="http://schemas.microsoft.com/office/drawing/2014/main" id="{413EA7E0-C817-3349-95D1-B95133513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563" y="5516563"/>
              <a:ext cx="1752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激 素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7" name="Oval 120">
              <a:extLst>
                <a:ext uri="{FF2B5EF4-FFF2-40B4-BE49-F238E27FC236}">
                  <a16:creationId xmlns:a16="http://schemas.microsoft.com/office/drawing/2014/main" id="{13612BAE-A56E-484D-92A3-6A372E719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5334000"/>
              <a:ext cx="1600200" cy="1066800"/>
            </a:xfrm>
            <a:prstGeom prst="ellipse">
              <a:avLst/>
            </a:prstGeom>
            <a:solidFill>
              <a:srgbClr val="F135C4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18" name="Text Box 119">
              <a:extLst>
                <a:ext uri="{FF2B5EF4-FFF2-40B4-BE49-F238E27FC236}">
                  <a16:creationId xmlns:a16="http://schemas.microsoft.com/office/drawing/2014/main" id="{D2EDA452-BB58-4145-B6AD-ACC5D21E5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5562600"/>
              <a:ext cx="1981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效应器官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9" name="AutoShape 118">
              <a:extLst>
                <a:ext uri="{FF2B5EF4-FFF2-40B4-BE49-F238E27FC236}">
                  <a16:creationId xmlns:a16="http://schemas.microsoft.com/office/drawing/2014/main" id="{4FFAC056-A40E-964D-A119-03183C0B42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05200" y="5943600"/>
              <a:ext cx="1143000" cy="304800"/>
            </a:xfrm>
            <a:prstGeom prst="curvedUpArrow">
              <a:avLst>
                <a:gd name="adj1" fmla="val 75000"/>
                <a:gd name="adj2" fmla="val 150000"/>
                <a:gd name="adj3" fmla="val 33333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20" name="Text Box 117">
              <a:extLst>
                <a:ext uri="{FF2B5EF4-FFF2-40B4-BE49-F238E27FC236}">
                  <a16:creationId xmlns:a16="http://schemas.microsoft.com/office/drawing/2014/main" id="{6EF3B623-7E20-D24F-917D-F266A5BD3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2133600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门静脉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1" name="Line 116">
              <a:extLst>
                <a:ext uri="{FF2B5EF4-FFF2-40B4-BE49-F238E27FC236}">
                  <a16:creationId xmlns:a16="http://schemas.microsoft.com/office/drawing/2014/main" id="{44240F6A-8F5A-0042-AF48-B9EEE94D1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6600" y="1905000"/>
              <a:ext cx="762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2" name="Line 115">
              <a:extLst>
                <a:ext uri="{FF2B5EF4-FFF2-40B4-BE49-F238E27FC236}">
                  <a16:creationId xmlns:a16="http://schemas.microsoft.com/office/drawing/2014/main" id="{E1D3B6DB-1757-8245-86ED-1E33F54A8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600" y="1219200"/>
              <a:ext cx="0" cy="685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3" name="Line 114">
              <a:extLst>
                <a:ext uri="{FF2B5EF4-FFF2-40B4-BE49-F238E27FC236}">
                  <a16:creationId xmlns:a16="http://schemas.microsoft.com/office/drawing/2014/main" id="{1081F287-5DD2-9943-B142-51B705F85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1219200"/>
              <a:ext cx="1143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4" name="Line 113">
              <a:extLst>
                <a:ext uri="{FF2B5EF4-FFF2-40B4-BE49-F238E27FC236}">
                  <a16:creationId xmlns:a16="http://schemas.microsoft.com/office/drawing/2014/main" id="{8320F4A0-3B4A-AD4B-B247-F8598448F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000" y="3733800"/>
              <a:ext cx="17526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5" name="Line 112">
              <a:extLst>
                <a:ext uri="{FF2B5EF4-FFF2-40B4-BE49-F238E27FC236}">
                  <a16:creationId xmlns:a16="http://schemas.microsoft.com/office/drawing/2014/main" id="{A03C4121-6231-1C4C-A020-7DAC962FD5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7000" y="990600"/>
              <a:ext cx="0" cy="27432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6" name="Line 111">
              <a:extLst>
                <a:ext uri="{FF2B5EF4-FFF2-40B4-BE49-F238E27FC236}">
                  <a16:creationId xmlns:a16="http://schemas.microsoft.com/office/drawing/2014/main" id="{6622028D-544A-D641-8796-1833884CE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990600"/>
              <a:ext cx="1676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7" name="Line 110">
              <a:extLst>
                <a:ext uri="{FF2B5EF4-FFF2-40B4-BE49-F238E27FC236}">
                  <a16:creationId xmlns:a16="http://schemas.microsoft.com/office/drawing/2014/main" id="{3BC8F09F-1926-774A-B7F7-540993429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4572000"/>
              <a:ext cx="18288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8" name="Line 109">
              <a:extLst>
                <a:ext uri="{FF2B5EF4-FFF2-40B4-BE49-F238E27FC236}">
                  <a16:creationId xmlns:a16="http://schemas.microsoft.com/office/drawing/2014/main" id="{11D4E5E1-6CD8-0C44-8861-286BC2DE6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4800" y="990600"/>
              <a:ext cx="0" cy="35814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9" name="Line 108">
              <a:extLst>
                <a:ext uri="{FF2B5EF4-FFF2-40B4-BE49-F238E27FC236}">
                  <a16:creationId xmlns:a16="http://schemas.microsoft.com/office/drawing/2014/main" id="{B07443E2-D948-1D4F-804E-1006D2559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3600" y="990600"/>
              <a:ext cx="19812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C18F0DBE-154E-1245-8FDA-A7302D589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400" y="2895600"/>
              <a:ext cx="1295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31" name="Text Box 106">
              <a:extLst>
                <a:ext uri="{FF2B5EF4-FFF2-40B4-BE49-F238E27FC236}">
                  <a16:creationId xmlns:a16="http://schemas.microsoft.com/office/drawing/2014/main" id="{0FEB8A12-0AC7-BA4D-96BA-6D2599738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1371600"/>
              <a:ext cx="609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2" name="Text Box 105">
              <a:extLst>
                <a:ext uri="{FF2B5EF4-FFF2-40B4-BE49-F238E27FC236}">
                  <a16:creationId xmlns:a16="http://schemas.microsoft.com/office/drawing/2014/main" id="{F37CB8C8-C896-E34F-9233-44714E8F2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209800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3" name="Text Box 104">
              <a:extLst>
                <a:ext uri="{FF2B5EF4-FFF2-40B4-BE49-F238E27FC236}">
                  <a16:creationId xmlns:a16="http://schemas.microsoft.com/office/drawing/2014/main" id="{0D0D3360-A1FE-314B-82FB-61BA7D760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3900488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4" name="Text Box 103">
              <a:extLst>
                <a:ext uri="{FF2B5EF4-FFF2-40B4-BE49-F238E27FC236}">
                  <a16:creationId xmlns:a16="http://schemas.microsoft.com/office/drawing/2014/main" id="{84F78013-1A27-AB46-8C6B-3E63D6B6A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2133600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5" name="Text Box 102">
              <a:extLst>
                <a:ext uri="{FF2B5EF4-FFF2-40B4-BE49-F238E27FC236}">
                  <a16:creationId xmlns:a16="http://schemas.microsoft.com/office/drawing/2014/main" id="{A9485D65-17A3-E14D-9D2B-3AEDFEE06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2514600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6" name="Text Box 101">
              <a:extLst>
                <a:ext uri="{FF2B5EF4-FFF2-40B4-BE49-F238E27FC236}">
                  <a16:creationId xmlns:a16="http://schemas.microsoft.com/office/drawing/2014/main" id="{53F14C07-7BB7-BA48-9512-0E781787C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990600"/>
              <a:ext cx="838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7" name="Oval 134">
              <a:extLst>
                <a:ext uri="{FF2B5EF4-FFF2-40B4-BE49-F238E27FC236}">
                  <a16:creationId xmlns:a16="http://schemas.microsoft.com/office/drawing/2014/main" id="{F5472E19-B1C1-4842-9A30-554150FF4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28600"/>
              <a:ext cx="19050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38" name="Text Box 135">
              <a:extLst>
                <a:ext uri="{FF2B5EF4-FFF2-40B4-BE49-F238E27FC236}">
                  <a16:creationId xmlns:a16="http://schemas.microsoft.com/office/drawing/2014/main" id="{1FB15FDF-EB4E-424F-8C04-E8EE2B540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81000"/>
              <a:ext cx="2209800" cy="867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10000"/>
                </a:spcBef>
              </a:pP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外界环境</a:t>
              </a:r>
            </a:p>
            <a:p>
              <a:pPr algn="l">
                <a:spcBef>
                  <a:spcPct val="10000"/>
                </a:spcBef>
              </a:pP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    变化</a:t>
              </a:r>
            </a:p>
          </p:txBody>
        </p:sp>
        <p:sp>
          <p:nvSpPr>
            <p:cNvPr id="39" name="Line 169">
              <a:extLst>
                <a:ext uri="{FF2B5EF4-FFF2-40B4-BE49-F238E27FC236}">
                  <a16:creationId xmlns:a16="http://schemas.microsoft.com/office/drawing/2014/main" id="{6259E8A8-E413-E044-A7E9-7553B3E5B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685800"/>
              <a:ext cx="1905000" cy="228600"/>
            </a:xfrm>
            <a:prstGeom prst="line">
              <a:avLst/>
            </a:prstGeom>
            <a:noFill/>
            <a:ln w="34925">
              <a:solidFill>
                <a:srgbClr val="F135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40" name="Text Box 170">
              <a:extLst>
                <a:ext uri="{FF2B5EF4-FFF2-40B4-BE49-F238E27FC236}">
                  <a16:creationId xmlns:a16="http://schemas.microsoft.com/office/drawing/2014/main" id="{3ABD8C15-D37F-1E45-860E-F5372CC4A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5750" y="6018213"/>
              <a:ext cx="2474782" cy="453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35C4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135C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注：＋兴奋，－抑制</a:t>
              </a: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7D71F0AB-13F5-8083-5ECD-2A420805D8C2}"/>
              </a:ext>
            </a:extLst>
          </p:cNvPr>
          <p:cNvSpPr txBox="1"/>
          <p:nvPr/>
        </p:nvSpPr>
        <p:spPr>
          <a:xfrm>
            <a:off x="536669" y="1217724"/>
            <a:ext cx="4506736" cy="4195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哺乳动物的生殖受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神经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体液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双重调节。机体内外的刺激，通过感受器产生的神经冲动，传到下丘脑，引起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促性腺激素释放激素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分泌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;</a:t>
            </a: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释放激素经下丘脑的门静脉系统运至</a:t>
            </a:r>
            <a:r>
              <a:rPr lang="zh-CN" altLang="en-US" sz="2000" dirty="0">
                <a:solidFill>
                  <a:srgbClr val="CC006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垂体前叶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，导致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促性腺激素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释放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;</a:t>
            </a: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促性腺激素经</a:t>
            </a:r>
            <a:r>
              <a:rPr lang="zh-CN" altLang="en-US" sz="2000" dirty="0">
                <a:solidFill>
                  <a:srgbClr val="7030A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血液循环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到达性腺，调节性腺的机能，使性腺分泌相应的激素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如雌激素、孕激素、雄激素等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endParaRPr lang="zh-CN" alt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853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C848F40-181A-654E-AD67-6CE891608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057" y="894187"/>
            <a:ext cx="464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3200" b="1" dirty="0">
                <a:solidFill>
                  <a:srgbClr val="FD292E"/>
                </a:solidFill>
                <a:latin typeface="楷体_GB2312" pitchFamily="49" charset="-122"/>
                <a:ea typeface="楷体_GB2312" pitchFamily="49" charset="-122"/>
              </a:rPr>
              <a:t>第二节    子宫收缩药</a:t>
            </a:r>
            <a:endParaRPr lang="zh-CN" altLang="en-US" sz="3200" b="1" dirty="0">
              <a:solidFill>
                <a:srgbClr val="FD292E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6E49846-C36F-8C4B-99C2-2E1B893D9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337" y="1920049"/>
            <a:ext cx="8706542" cy="43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dirty="0">
                <a:solidFill>
                  <a:srgbClr val="F135C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定义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kumimoji="1" lang="zh-CN" altLang="en-US" sz="2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是一类能兴奋子宫平滑肌的药物。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作用因子宫所处的</a:t>
            </a:r>
            <a:r>
              <a:rPr kumimoji="1" lang="zh-CN" altLang="en-US" sz="28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激素环境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kumimoji="1" lang="zh-CN" altLang="en-US" sz="28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药物种类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及</a:t>
            </a:r>
            <a:r>
              <a:rPr kumimoji="1" lang="zh-CN" altLang="en-US" sz="2800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用药剂量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的不同而表现为</a:t>
            </a:r>
            <a:r>
              <a:rPr kumimoji="1" lang="zh-CN" altLang="en-US" sz="2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节律性收缩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或</a:t>
            </a:r>
            <a:r>
              <a:rPr kumimoji="1" lang="zh-CN" altLang="en-US" sz="2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强直性收缩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可用于催产、引产、产后止血或子宫复原。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催产只能在子宫颈口开放、产道通畅、胎位正常、子宫收缩乏力时使用。</a:t>
            </a:r>
          </a:p>
        </p:txBody>
      </p:sp>
    </p:spTree>
    <p:extLst>
      <p:ext uri="{BB962C8B-B14F-4D97-AF65-F5344CB8AC3E}">
        <p14:creationId xmlns:p14="http://schemas.microsoft.com/office/powerpoint/2010/main" val="310920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084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53D857-1EA8-4644-B844-F386A472DF9D}"/>
              </a:ext>
            </a:extLst>
          </p:cNvPr>
          <p:cNvSpPr/>
          <p:nvPr/>
        </p:nvSpPr>
        <p:spPr>
          <a:xfrm>
            <a:off x="1601281" y="812950"/>
            <a:ext cx="9686944" cy="5910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Helvetica" pitchFamily="2" charset="0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Helvetica" pitchFamily="2" charset="0"/>
              </a:rPr>
              <a:t>、催产素</a:t>
            </a:r>
            <a:r>
              <a:rPr lang="zh-CN" altLang="en-US" sz="2400" dirty="0">
                <a:latin typeface="Helvetica" pitchFamily="2" charset="0"/>
              </a:rPr>
              <a:t>（</a:t>
            </a:r>
            <a:r>
              <a:rPr lang="en-US" altLang="zh-CN" sz="2400" dirty="0">
                <a:latin typeface="Helvetica" pitchFamily="2" charset="0"/>
              </a:rPr>
              <a:t>Oxytocin </a:t>
            </a:r>
            <a:r>
              <a:rPr lang="zh-CN" altLang="en-US" sz="2400" dirty="0">
                <a:latin typeface="Helvetica" pitchFamily="2" charset="0"/>
              </a:rPr>
              <a:t>）缩宫素</a:t>
            </a:r>
          </a:p>
          <a:p>
            <a:pPr>
              <a:lnSpc>
                <a:spcPct val="120000"/>
              </a:lnSpc>
            </a:pPr>
            <a:endParaRPr lang="en-US" altLang="zh-CN" sz="2400" dirty="0"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Helvetica" pitchFamily="2" charset="0"/>
              </a:rPr>
              <a:t>从牛或猪的垂体后叶提取，现已人工合成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333CD"/>
                </a:solidFill>
                <a:latin typeface="Helvetica" pitchFamily="2" charset="0"/>
              </a:rPr>
              <a:t>药理作用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</a:t>
            </a:r>
            <a:r>
              <a:rPr lang="zh-CN" altLang="en-US" sz="2400" dirty="0">
                <a:latin typeface="Helvetica" pitchFamily="2" charset="0"/>
              </a:rPr>
              <a:t>在</a:t>
            </a:r>
            <a:r>
              <a:rPr lang="zh-CN" altLang="en-US" sz="2400" dirty="0">
                <a:solidFill>
                  <a:srgbClr val="7030A0"/>
                </a:solidFill>
                <a:latin typeface="Helvetica" pitchFamily="2" charset="0"/>
              </a:rPr>
              <a:t>雌激素</a:t>
            </a:r>
            <a:r>
              <a:rPr lang="zh-CN" altLang="en-US" sz="2400" dirty="0">
                <a:latin typeface="Helvetica" pitchFamily="2" charset="0"/>
              </a:rPr>
              <a:t>作用的基础上，选择性兴奋子宫平滑肌，加强其收缩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</a:t>
            </a:r>
            <a:r>
              <a:rPr lang="zh-CN" altLang="en-US" sz="2400" dirty="0">
                <a:latin typeface="Helvetica" pitchFamily="2" charset="0"/>
              </a:rPr>
              <a:t>小剂量，增加怀孕</a:t>
            </a:r>
            <a:r>
              <a:rPr lang="zh-CN" altLang="en-US" sz="2400" dirty="0">
                <a:solidFill>
                  <a:srgbClr val="FF0000"/>
                </a:solidFill>
                <a:latin typeface="Helvetica" pitchFamily="2" charset="0"/>
              </a:rPr>
              <a:t>末期</a:t>
            </a:r>
            <a:r>
              <a:rPr lang="zh-CN" altLang="en-US" sz="2400" dirty="0">
                <a:latin typeface="Helvetica" pitchFamily="2" charset="0"/>
              </a:rPr>
              <a:t>的子宫</a:t>
            </a:r>
            <a:r>
              <a:rPr lang="zh-CN" altLang="en-US" sz="2400" dirty="0">
                <a:solidFill>
                  <a:srgbClr val="FF0000"/>
                </a:solidFill>
                <a:latin typeface="Helvetica" pitchFamily="2" charset="0"/>
              </a:rPr>
              <a:t>体</a:t>
            </a:r>
            <a:r>
              <a:rPr lang="zh-CN" altLang="en-US" sz="2400" dirty="0">
                <a:latin typeface="Helvetica" pitchFamily="2" charset="0"/>
              </a:rPr>
              <a:t>平滑肌的</a:t>
            </a:r>
            <a:r>
              <a:rPr lang="zh-CN" altLang="en-US" sz="2400" dirty="0">
                <a:solidFill>
                  <a:srgbClr val="FF0000"/>
                </a:solidFill>
                <a:latin typeface="Helvetica" pitchFamily="2" charset="0"/>
              </a:rPr>
              <a:t>节律性收缩</a:t>
            </a:r>
            <a:r>
              <a:rPr lang="zh-CN" altLang="en-US" sz="2400" dirty="0">
                <a:latin typeface="Helvetica" pitchFamily="2" charset="0"/>
              </a:rPr>
              <a:t>，适合于催产。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 </a:t>
            </a:r>
            <a:r>
              <a:rPr lang="zh-CN" altLang="en-US" sz="2400" dirty="0">
                <a:latin typeface="Helvetica" pitchFamily="2" charset="0"/>
              </a:rPr>
              <a:t>大剂量，子宫平滑肌的强直性收缩，适合于产后止血。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</a:t>
            </a:r>
            <a:r>
              <a:rPr lang="zh-CN" altLang="en-US" sz="2400" dirty="0">
                <a:latin typeface="Helvetica" pitchFamily="2" charset="0"/>
              </a:rPr>
              <a:t>加强</a:t>
            </a:r>
            <a:r>
              <a:rPr lang="zh-CN" altLang="en-US" sz="2400" dirty="0">
                <a:solidFill>
                  <a:srgbClr val="7030A0"/>
                </a:solidFill>
                <a:latin typeface="Helvetica" pitchFamily="2" charset="0"/>
              </a:rPr>
              <a:t>乳腺腺泡</a:t>
            </a:r>
            <a:r>
              <a:rPr lang="zh-CN" altLang="en-US" sz="2400" dirty="0">
                <a:latin typeface="Helvetica" pitchFamily="2" charset="0"/>
              </a:rPr>
              <a:t>周围的肌上皮细胞收缩，松弛乳导管平滑肌，引起排乳。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3333CD"/>
                </a:solidFill>
                <a:latin typeface="Helvetica" pitchFamily="2" charset="0"/>
              </a:rPr>
              <a:t>应用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</a:t>
            </a:r>
            <a:r>
              <a:rPr lang="zh-CN" altLang="en-US" sz="2400" dirty="0">
                <a:latin typeface="Helvetica" pitchFamily="2" charset="0"/>
              </a:rPr>
              <a:t>引产、产后出血、胎盘滞留和子宫复原不全。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Helvetica" pitchFamily="2" charset="0"/>
              </a:rPr>
              <a:t>–</a:t>
            </a:r>
            <a:r>
              <a:rPr lang="zh-CN" altLang="en-US" sz="2400" dirty="0">
                <a:solidFill>
                  <a:srgbClr val="FF0000"/>
                </a:solidFill>
                <a:latin typeface="Helvetica" pitchFamily="2" charset="0"/>
              </a:rPr>
              <a:t>产道阻塞、胎位不正、骨盆狭窄等临产家畜禁用</a:t>
            </a:r>
            <a:endParaRPr lang="zh-CN" altLang="en-US" sz="24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12DDBB-89F7-451B-C812-A2F11D52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853" y="875841"/>
            <a:ext cx="1603260" cy="16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1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084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FDA599-AB94-7523-CB0B-BA737D430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60" y="1135472"/>
            <a:ext cx="11259480" cy="52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0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1942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72AF55A-DB6D-DA4A-94C9-DE21CAAAB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047" y="1131330"/>
            <a:ext cx="754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3600" b="1" dirty="0">
                <a:solidFill>
                  <a:srgbClr val="FF00FF"/>
                </a:solidFill>
                <a:latin typeface="Times New Roman" panose="02020603050405020304" pitchFamily="18" charset="0"/>
                <a:ea typeface="楷体_GB2312" pitchFamily="49" charset="-122"/>
              </a:rPr>
              <a:t>麦角新碱</a:t>
            </a:r>
            <a:r>
              <a:rPr kumimoji="1" lang="zh-CN" altLang="en-US" sz="3600" b="1" dirty="0">
                <a:latin typeface="Times New Roman" panose="02020603050405020304" pitchFamily="18" charset="0"/>
                <a:ea typeface="楷体_GB2312" pitchFamily="49" charset="-122"/>
              </a:rPr>
              <a:t>（</a:t>
            </a:r>
            <a:r>
              <a:rPr kumimoji="1" lang="en-US" altLang="zh-CN" sz="3600" b="1" dirty="0">
                <a:latin typeface="Times New Roman" panose="02020603050405020304" pitchFamily="18" charset="0"/>
                <a:ea typeface="楷体_GB2312" pitchFamily="49" charset="-122"/>
              </a:rPr>
              <a:t>Ergometrine (ergonovine)</a:t>
            </a:r>
            <a:endParaRPr lang="en-US" altLang="zh-CN" sz="36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2C76B62C-86E0-1349-95B3-C27983DC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98946"/>
            <a:ext cx="8414359" cy="436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25000"/>
              </a:spcBef>
              <a:spcAft>
                <a:spcPct val="3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麦角中提取的生物碱 </a:t>
            </a:r>
          </a:p>
          <a:p>
            <a:pPr algn="l">
              <a:lnSpc>
                <a:spcPct val="150000"/>
              </a:lnSpc>
              <a:spcBef>
                <a:spcPct val="25000"/>
              </a:spcBef>
              <a:spcAft>
                <a:spcPct val="3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对子宫平滑肌有强的选择性兴奋作用，对</a:t>
            </a:r>
            <a:r>
              <a:rPr kumimoji="1" lang="zh-CN" altLang="en-US" sz="2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子宫体和子宫颈</a:t>
            </a: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都兴奋，剂量稍大引起强直性收缩。不宜用于催产或引产，产前使用易造成胎儿窒息和子宫破裂。</a:t>
            </a:r>
            <a:endParaRPr kumimoji="1" lang="zh-CN" altLang="en-GB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l">
              <a:lnSpc>
                <a:spcPct val="150000"/>
              </a:lnSpc>
              <a:spcBef>
                <a:spcPct val="25000"/>
              </a:spcBef>
              <a:spcAft>
                <a:spcPct val="3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因为对子宫体和子宫颈都有收缩作用，故主要用于</a:t>
            </a:r>
            <a:r>
              <a:rPr kumimoji="1" lang="zh-CN" altLang="en-US" sz="28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动物产后出血，子宫复原，胎衣不下。</a:t>
            </a:r>
            <a:endParaRPr kumimoji="1" lang="zh-CN" altLang="en-US" sz="28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4CA2AC3-8792-D84F-89DB-CD89CDE9F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754" y="2988123"/>
            <a:ext cx="2199850" cy="37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15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0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9D5DDEF-0B70-6C47-84C3-EDD451BF419F}"/>
              </a:ext>
            </a:extLst>
          </p:cNvPr>
          <p:cNvSpPr/>
          <p:nvPr/>
        </p:nvSpPr>
        <p:spPr>
          <a:xfrm>
            <a:off x="1215023" y="1885707"/>
            <a:ext cx="8968635" cy="222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从牛或猪脑垂体后叶中提取的水溶性成分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─ 含催产素和加压素（抗利尿素）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─ 对子宫的作用与缩宫素相同，但有抗利尿、收缩小血管引起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血压升高的副作用</a:t>
            </a:r>
            <a:endParaRPr lang="zh-CN" altLang="en-US" sz="2400" dirty="0"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6F7967C-E1B2-8F4F-A7DA-7D553C764D3C}"/>
              </a:ext>
            </a:extLst>
          </p:cNvPr>
          <p:cNvSpPr/>
          <p:nvPr/>
        </p:nvSpPr>
        <p:spPr>
          <a:xfrm>
            <a:off x="3683700" y="1020521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Helvetica" pitchFamily="2" charset="0"/>
              </a:rPr>
              <a:t>垂体后叶素</a:t>
            </a:r>
            <a:r>
              <a:rPr lang="zh-CN" altLang="en-US" sz="3600" dirty="0">
                <a:latin typeface="Helvetica" pitchFamily="2" charset="0"/>
              </a:rPr>
              <a:t>（</a:t>
            </a:r>
            <a:r>
              <a:rPr lang="en-US" altLang="zh-CN" sz="3600" dirty="0" err="1">
                <a:latin typeface="Times" pitchFamily="2" charset="0"/>
              </a:rPr>
              <a:t>Hypophysin</a:t>
            </a:r>
            <a:r>
              <a:rPr lang="en-US" altLang="zh-CN" sz="3600" dirty="0">
                <a:latin typeface="Times" pitchFamily="2" charset="0"/>
              </a:rPr>
              <a:t>, Pituitrin</a:t>
            </a:r>
            <a:r>
              <a:rPr lang="en-US" altLang="zh-CN" sz="3600" dirty="0">
                <a:latin typeface="Helvetica" pitchFamily="2" charset="0"/>
              </a:rPr>
              <a:t>)</a:t>
            </a:r>
            <a:endParaRPr lang="en-US" altLang="zh-CN" sz="3600" dirty="0">
              <a:effectLst/>
              <a:latin typeface="Times" pitchFamily="2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8250363-E1DC-B24A-B1E0-0316A23B0B53}"/>
              </a:ext>
            </a:extLst>
          </p:cNvPr>
          <p:cNvGrpSpPr/>
          <p:nvPr/>
        </p:nvGrpSpPr>
        <p:grpSpPr>
          <a:xfrm>
            <a:off x="4348619" y="4107469"/>
            <a:ext cx="7263008" cy="2455752"/>
            <a:chOff x="1066800" y="2495550"/>
            <a:chExt cx="8077200" cy="3295650"/>
          </a:xfrm>
        </p:grpSpPr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3AF8A72F-0770-D746-A0AF-AC3E82B2E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550" y="2495550"/>
              <a:ext cx="3200400" cy="1016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加压素（抗利尿素） </a:t>
              </a:r>
              <a:endParaRPr kumimoji="1"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催产素</a:t>
              </a:r>
              <a:endParaRPr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9" name="AutoShape 18">
              <a:extLst>
                <a:ext uri="{FF2B5EF4-FFF2-40B4-BE49-F238E27FC236}">
                  <a16:creationId xmlns:a16="http://schemas.microsoft.com/office/drawing/2014/main" id="{25245448-E8FB-9546-80B5-7DA4D26743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629150" y="2647950"/>
              <a:ext cx="228600" cy="685800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zh-CN" altLang="zh-CN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2181A6FF-4EB4-B743-91C3-8CFCF9595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2514600"/>
              <a:ext cx="2819400" cy="837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 dirty="0">
                  <a:latin typeface="Times New Roman" panose="02020603050405020304" pitchFamily="18" charset="0"/>
                  <a:ea typeface="楷体_GB2312" pitchFamily="49" charset="-122"/>
                </a:rPr>
                <a:t>丘脑下部室上核、室旁核神经</a:t>
              </a:r>
              <a:endParaRPr lang="zh-CN" altLang="en-US" dirty="0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233A4458-62FF-4245-9731-93A5FE174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000" y="3009900"/>
              <a:ext cx="762000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95D7A7A1-E82F-E744-8799-ECB960461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550" y="4552950"/>
              <a:ext cx="1600200" cy="838200"/>
            </a:xfrm>
            <a:prstGeom prst="ellipse">
              <a:avLst/>
            </a:prstGeom>
            <a:solidFill>
              <a:srgbClr val="99CC99"/>
            </a:solidFill>
            <a:ln w="9525">
              <a:solidFill>
                <a:srgbClr val="99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01B44748-267E-7240-976E-CAACE9D51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350" y="4705350"/>
              <a:ext cx="1295400" cy="838200"/>
            </a:xfrm>
            <a:prstGeom prst="ellipse">
              <a:avLst/>
            </a:prstGeom>
            <a:solidFill>
              <a:srgbClr val="99CC99"/>
            </a:solidFill>
            <a:ln w="9525">
              <a:solidFill>
                <a:srgbClr val="99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zh-CN" altLang="zh-CN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A6003C-B704-F84A-8569-411A51C03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4876800"/>
              <a:ext cx="1600200" cy="914400"/>
            </a:xfrm>
            <a:prstGeom prst="ellipse">
              <a:avLst/>
            </a:prstGeom>
            <a:solidFill>
              <a:srgbClr val="99CC99"/>
            </a:solidFill>
            <a:ln w="9525">
              <a:solidFill>
                <a:srgbClr val="99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9A47872C-F089-D24F-93EE-FAD6C7BC0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7150" y="3790950"/>
              <a:ext cx="1219200" cy="762000"/>
            </a:xfrm>
            <a:prstGeom prst="ellipse">
              <a:avLst/>
            </a:prstGeom>
            <a:solidFill>
              <a:srgbClr val="99CC99"/>
            </a:solidFill>
            <a:ln w="9525">
              <a:solidFill>
                <a:srgbClr val="99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D9FF3859-0D11-9D4B-831D-09D65CC37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550" y="4705350"/>
              <a:ext cx="1904999" cy="47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升高血压</a:t>
              </a:r>
              <a:endParaRPr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4289FF89-4282-5545-8343-56B3957EC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550" y="4933950"/>
              <a:ext cx="1295400" cy="47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抗利尿</a:t>
              </a:r>
              <a:endParaRPr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77BC37AE-6EE1-CC43-895B-AF3AF660D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750" y="5010150"/>
              <a:ext cx="1828800" cy="47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收缩子宫</a:t>
              </a:r>
              <a:endParaRPr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81E17A6F-62F5-2D46-A944-7B293ED29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3886201"/>
              <a:ext cx="1219200" cy="478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b="1">
                  <a:latin typeface="Times New Roman" panose="02020603050405020304" pitchFamily="18" charset="0"/>
                  <a:ea typeface="楷体_GB2312" pitchFamily="49" charset="-122"/>
                </a:rPr>
                <a:t>催乳</a:t>
              </a:r>
              <a:endParaRPr lang="zh-CN" altLang="en-US">
                <a:latin typeface="Times New Roman" panose="02020603050405020304" pitchFamily="18" charset="0"/>
                <a:ea typeface="楷体_GB2312" pitchFamily="49" charset="-122"/>
              </a:endParaRPr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4522410F-7AD2-A34A-B361-6769B4AAB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150" y="3562350"/>
              <a:ext cx="457200" cy="914400"/>
            </a:xfrm>
            <a:prstGeom prst="curvedLeft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6699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E228863D-F689-8840-A891-AD48D5793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50" y="3714750"/>
              <a:ext cx="457200" cy="838200"/>
            </a:xfrm>
            <a:prstGeom prst="curvedLeftArrow">
              <a:avLst>
                <a:gd name="adj1" fmla="val 36667"/>
                <a:gd name="adj2" fmla="val 73333"/>
                <a:gd name="adj3" fmla="val 33333"/>
              </a:avLst>
            </a:prstGeom>
            <a:solidFill>
              <a:srgbClr val="6699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id="{B6E28CC0-62A8-2E4D-94EE-815BFD6F2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3105150"/>
              <a:ext cx="609600" cy="838200"/>
            </a:xfrm>
            <a:custGeom>
              <a:avLst/>
              <a:gdLst>
                <a:gd name="G0" fmla="+- 0 0 0"/>
                <a:gd name="G1" fmla="+- -8153314 0 0"/>
                <a:gd name="G2" fmla="+- 0 0 -8153314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8153314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153314"/>
                <a:gd name="G36" fmla="sin G34 -8153314"/>
                <a:gd name="G37" fmla="+/ -8153314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5836 w 21600"/>
                <a:gd name="T5" fmla="*/ 1246 h 21600"/>
                <a:gd name="T6" fmla="*/ 6223 w 21600"/>
                <a:gd name="T7" fmla="*/ 4117 h 21600"/>
                <a:gd name="T8" fmla="*/ 13318 w 21600"/>
                <a:gd name="T9" fmla="*/ 6023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9710" y="5400"/>
                    <a:pt x="8647" y="5729"/>
                    <a:pt x="7748" y="6344"/>
                  </a:cubicBezTo>
                  <a:lnTo>
                    <a:pt x="4696" y="1889"/>
                  </a:lnTo>
                  <a:cubicBezTo>
                    <a:pt x="6494" y="658"/>
                    <a:pt x="8621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1D28B577-0BDB-FC41-A4BD-BD762AEA5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350" y="3562350"/>
              <a:ext cx="457200" cy="838200"/>
            </a:xfrm>
            <a:prstGeom prst="curvedLeftArrow">
              <a:avLst>
                <a:gd name="adj1" fmla="val 36667"/>
                <a:gd name="adj2" fmla="val 73333"/>
                <a:gd name="adj3" fmla="val 33333"/>
              </a:avLst>
            </a:prstGeom>
            <a:solidFill>
              <a:srgbClr val="6699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8B05BF66-417F-3B8E-E189-0B6A23430F71}"/>
              </a:ext>
            </a:extLst>
          </p:cNvPr>
          <p:cNvSpPr txBox="1"/>
          <p:nvPr/>
        </p:nvSpPr>
        <p:spPr>
          <a:xfrm>
            <a:off x="473725" y="4745584"/>
            <a:ext cx="413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7030A0"/>
                </a:solidFill>
              </a:rPr>
              <a:t>作用：用于催产、引产、子宫复原等。</a:t>
            </a:r>
          </a:p>
        </p:txBody>
      </p:sp>
    </p:spTree>
    <p:extLst>
      <p:ext uri="{BB962C8B-B14F-4D97-AF65-F5344CB8AC3E}">
        <p14:creationId xmlns:p14="http://schemas.microsoft.com/office/powerpoint/2010/main" val="74876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1972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1835082-023E-9D45-95CC-1BB7E904350D}"/>
              </a:ext>
            </a:extLst>
          </p:cNvPr>
          <p:cNvSpPr txBox="1">
            <a:spLocks noChangeArrowheads="1"/>
          </p:cNvSpPr>
          <p:nvPr/>
        </p:nvSpPr>
        <p:spPr>
          <a:xfrm>
            <a:off x="5884102" y="1063625"/>
            <a:ext cx="26670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FD292E"/>
                </a:solidFill>
                <a:ea typeface="楷体_GB2312" pitchFamily="49" charset="-122"/>
              </a:rPr>
              <a:t>益母草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20E48C6-00CB-E34D-A348-B0AD92E53AFD}"/>
              </a:ext>
            </a:extLst>
          </p:cNvPr>
          <p:cNvSpPr txBox="1">
            <a:spLocks noChangeArrowheads="1"/>
          </p:cNvSpPr>
          <p:nvPr/>
        </p:nvSpPr>
        <p:spPr>
          <a:xfrm>
            <a:off x="463460" y="2240651"/>
            <a:ext cx="8968637" cy="3586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本品为胎前产后母病之要药，故名益母草。</a:t>
            </a:r>
          </a:p>
          <a:p>
            <a:pPr algn="l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功效：活血调经，祛瘀生新。</a:t>
            </a:r>
          </a:p>
          <a:p>
            <a:pPr algn="l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作用：作用类似麦角新碱，增加子宫体和子宫颈收缩力和频率，也能提高其张力，但作用较弱。</a:t>
            </a:r>
          </a:p>
          <a:p>
            <a:pPr algn="l">
              <a:lnSpc>
                <a:spcPct val="150000"/>
              </a:lnSpc>
              <a:spcBef>
                <a:spcPct val="30000"/>
              </a:spcBef>
              <a:spcAft>
                <a:spcPct val="30000"/>
              </a:spcAft>
              <a:buClr>
                <a:srgbClr val="FD292E"/>
              </a:buClr>
              <a:buSzPct val="60000"/>
              <a:buFont typeface="Wingdings" pitchFamily="2" charset="2"/>
              <a:buChar char="q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应用：临床用于产后子宫出血、产后子宫复原不全和胎衣不下。腹痛胎动。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F8997D-9B46-B14D-B0B2-622E8ACEC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025" y="3582444"/>
            <a:ext cx="2389754" cy="30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D88A349-A9F8-D64B-9C2E-AA0ED6A992E0}"/>
              </a:ext>
            </a:extLst>
          </p:cNvPr>
          <p:cNvGrpSpPr/>
          <p:nvPr/>
        </p:nvGrpSpPr>
        <p:grpSpPr>
          <a:xfrm>
            <a:off x="5595256" y="1082430"/>
            <a:ext cx="5785157" cy="5053710"/>
            <a:chOff x="152400" y="228600"/>
            <a:chExt cx="7772400" cy="6243152"/>
          </a:xfrm>
        </p:grpSpPr>
        <p:sp>
          <p:nvSpPr>
            <p:cNvPr id="6" name="Text Box 131">
              <a:extLst>
                <a:ext uri="{FF2B5EF4-FFF2-40B4-BE49-F238E27FC236}">
                  <a16:creationId xmlns:a16="http://schemas.microsoft.com/office/drawing/2014/main" id="{5F5C4D84-5DF2-D44F-AC23-DA5570A3B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838200"/>
              <a:ext cx="13716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下丘脑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7" name="Line 130">
              <a:extLst>
                <a:ext uri="{FF2B5EF4-FFF2-40B4-BE49-F238E27FC236}">
                  <a16:creationId xmlns:a16="http://schemas.microsoft.com/office/drawing/2014/main" id="{11C6B356-63E2-684F-A5AC-DC7B36A64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1371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8" name="Text Box 129">
              <a:extLst>
                <a:ext uri="{FF2B5EF4-FFF2-40B4-BE49-F238E27FC236}">
                  <a16:creationId xmlns:a16="http://schemas.microsoft.com/office/drawing/2014/main" id="{000767F8-998F-1648-A577-4857FD2BB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1600200"/>
              <a:ext cx="3657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 dirty="0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促性腺激素释放激素</a:t>
              </a:r>
              <a:endParaRPr lang="zh-CN" altLang="en-US" sz="2000" dirty="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9" name="Line 128">
              <a:extLst>
                <a:ext uri="{FF2B5EF4-FFF2-40B4-BE49-F238E27FC236}">
                  <a16:creationId xmlns:a16="http://schemas.microsoft.com/office/drawing/2014/main" id="{6D4767F2-6179-2949-8136-C3E141268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2057400"/>
              <a:ext cx="0" cy="6096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0" name="Text Box 127">
              <a:extLst>
                <a:ext uri="{FF2B5EF4-FFF2-40B4-BE49-F238E27FC236}">
                  <a16:creationId xmlns:a16="http://schemas.microsoft.com/office/drawing/2014/main" id="{1F6CBF48-8B52-EB48-B9F9-8ACE02656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2743200"/>
              <a:ext cx="22098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垂 体 前 叶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1" name="Line 126">
              <a:extLst>
                <a:ext uri="{FF2B5EF4-FFF2-40B4-BE49-F238E27FC236}">
                  <a16:creationId xmlns:a16="http://schemas.microsoft.com/office/drawing/2014/main" id="{3DDBEE2E-266B-EB40-9B45-9B643116F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276600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2" name="Text Box 125">
              <a:extLst>
                <a:ext uri="{FF2B5EF4-FFF2-40B4-BE49-F238E27FC236}">
                  <a16:creationId xmlns:a16="http://schemas.microsoft.com/office/drawing/2014/main" id="{6914F320-5F88-4A44-8389-7967E5DF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3505200"/>
              <a:ext cx="2057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促性腺激素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3" name="Line 124">
              <a:extLst>
                <a:ext uri="{FF2B5EF4-FFF2-40B4-BE49-F238E27FC236}">
                  <a16:creationId xmlns:a16="http://schemas.microsoft.com/office/drawing/2014/main" id="{F2E40877-63F6-AA4B-9C4A-8A6F904D3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962400"/>
              <a:ext cx="0" cy="3810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4" name="Text Box 123">
              <a:extLst>
                <a:ext uri="{FF2B5EF4-FFF2-40B4-BE49-F238E27FC236}">
                  <a16:creationId xmlns:a16="http://schemas.microsoft.com/office/drawing/2014/main" id="{30D3886C-A532-B24E-8225-D51B2601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4343400"/>
              <a:ext cx="1600200" cy="461665"/>
            </a:xfrm>
            <a:prstGeom prst="rect">
              <a:avLst/>
            </a:prstGeom>
            <a:solidFill>
              <a:srgbClr val="99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   腺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5" name="Line 122">
              <a:extLst>
                <a:ext uri="{FF2B5EF4-FFF2-40B4-BE49-F238E27FC236}">
                  <a16:creationId xmlns:a16="http://schemas.microsoft.com/office/drawing/2014/main" id="{23345480-4AA2-264B-BD77-505E52697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5300663"/>
              <a:ext cx="0" cy="304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16" name="Text Box 121">
              <a:extLst>
                <a:ext uri="{FF2B5EF4-FFF2-40B4-BE49-F238E27FC236}">
                  <a16:creationId xmlns:a16="http://schemas.microsoft.com/office/drawing/2014/main" id="{413EA7E0-C817-3349-95D1-B95133513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563" y="5516563"/>
              <a:ext cx="1752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性 激 素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7" name="Oval 120">
              <a:extLst>
                <a:ext uri="{FF2B5EF4-FFF2-40B4-BE49-F238E27FC236}">
                  <a16:creationId xmlns:a16="http://schemas.microsoft.com/office/drawing/2014/main" id="{13612BAE-A56E-484D-92A3-6A372E719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5334000"/>
              <a:ext cx="1600200" cy="1066800"/>
            </a:xfrm>
            <a:prstGeom prst="ellipse">
              <a:avLst/>
            </a:prstGeom>
            <a:solidFill>
              <a:srgbClr val="F135C4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18" name="Text Box 119">
              <a:extLst>
                <a:ext uri="{FF2B5EF4-FFF2-40B4-BE49-F238E27FC236}">
                  <a16:creationId xmlns:a16="http://schemas.microsoft.com/office/drawing/2014/main" id="{D2EDA452-BB58-4145-B6AD-ACC5D21E5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5562600"/>
              <a:ext cx="1981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效应器官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19" name="AutoShape 118">
              <a:extLst>
                <a:ext uri="{FF2B5EF4-FFF2-40B4-BE49-F238E27FC236}">
                  <a16:creationId xmlns:a16="http://schemas.microsoft.com/office/drawing/2014/main" id="{4FFAC056-A40E-964D-A119-03183C0B42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05200" y="5943600"/>
              <a:ext cx="1143000" cy="304800"/>
            </a:xfrm>
            <a:prstGeom prst="curvedUpArrow">
              <a:avLst>
                <a:gd name="adj1" fmla="val 75000"/>
                <a:gd name="adj2" fmla="val 150000"/>
                <a:gd name="adj3" fmla="val 33333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20" name="Text Box 117">
              <a:extLst>
                <a:ext uri="{FF2B5EF4-FFF2-40B4-BE49-F238E27FC236}">
                  <a16:creationId xmlns:a16="http://schemas.microsoft.com/office/drawing/2014/main" id="{6EF3B623-7E20-D24F-917D-F266A5BD3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2133600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040408"/>
                  </a:solidFill>
                  <a:latin typeface="楷体_GB2312" pitchFamily="49" charset="-122"/>
                  <a:ea typeface="楷体_GB2312" pitchFamily="49" charset="-122"/>
                </a:rPr>
                <a:t>门静脉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21" name="Line 116">
              <a:extLst>
                <a:ext uri="{FF2B5EF4-FFF2-40B4-BE49-F238E27FC236}">
                  <a16:creationId xmlns:a16="http://schemas.microsoft.com/office/drawing/2014/main" id="{44240F6A-8F5A-0042-AF48-B9EEE94D1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6600" y="1905000"/>
              <a:ext cx="762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2" name="Line 115">
              <a:extLst>
                <a:ext uri="{FF2B5EF4-FFF2-40B4-BE49-F238E27FC236}">
                  <a16:creationId xmlns:a16="http://schemas.microsoft.com/office/drawing/2014/main" id="{E1D3B6DB-1757-8245-86ED-1E33F54A8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600" y="1219200"/>
              <a:ext cx="0" cy="6858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3" name="Line 114">
              <a:extLst>
                <a:ext uri="{FF2B5EF4-FFF2-40B4-BE49-F238E27FC236}">
                  <a16:creationId xmlns:a16="http://schemas.microsoft.com/office/drawing/2014/main" id="{1081F287-5DD2-9943-B142-51B705F85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1219200"/>
              <a:ext cx="11430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4" name="Line 113">
              <a:extLst>
                <a:ext uri="{FF2B5EF4-FFF2-40B4-BE49-F238E27FC236}">
                  <a16:creationId xmlns:a16="http://schemas.microsoft.com/office/drawing/2014/main" id="{8320F4A0-3B4A-AD4B-B247-F8598448F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7000" y="3733800"/>
              <a:ext cx="17526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5" name="Line 112">
              <a:extLst>
                <a:ext uri="{FF2B5EF4-FFF2-40B4-BE49-F238E27FC236}">
                  <a16:creationId xmlns:a16="http://schemas.microsoft.com/office/drawing/2014/main" id="{A03C4121-6231-1C4C-A020-7DAC962FD5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7000" y="990600"/>
              <a:ext cx="0" cy="27432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6" name="Line 111">
              <a:extLst>
                <a:ext uri="{FF2B5EF4-FFF2-40B4-BE49-F238E27FC236}">
                  <a16:creationId xmlns:a16="http://schemas.microsoft.com/office/drawing/2014/main" id="{6622028D-544A-D641-8796-1833884CE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990600"/>
              <a:ext cx="1676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7" name="Line 110">
              <a:extLst>
                <a:ext uri="{FF2B5EF4-FFF2-40B4-BE49-F238E27FC236}">
                  <a16:creationId xmlns:a16="http://schemas.microsoft.com/office/drawing/2014/main" id="{3BC8F09F-1926-774A-B7F7-540993429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0" y="4572000"/>
              <a:ext cx="18288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8" name="Line 109">
              <a:extLst>
                <a:ext uri="{FF2B5EF4-FFF2-40B4-BE49-F238E27FC236}">
                  <a16:creationId xmlns:a16="http://schemas.microsoft.com/office/drawing/2014/main" id="{11D4E5E1-6CD8-0C44-8861-286BC2DE6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4800" y="990600"/>
              <a:ext cx="0" cy="358140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29" name="Line 108">
              <a:extLst>
                <a:ext uri="{FF2B5EF4-FFF2-40B4-BE49-F238E27FC236}">
                  <a16:creationId xmlns:a16="http://schemas.microsoft.com/office/drawing/2014/main" id="{B07443E2-D948-1D4F-804E-1006D2559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3600" y="990600"/>
              <a:ext cx="19812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C18F0DBE-154E-1245-8FDA-A7302D589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400" y="2895600"/>
              <a:ext cx="1295400" cy="0"/>
            </a:xfrm>
            <a:prstGeom prst="line">
              <a:avLst/>
            </a:prstGeom>
            <a:noFill/>
            <a:ln w="9525">
              <a:solidFill>
                <a:srgbClr val="040408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0"/>
            </a:p>
          </p:txBody>
        </p:sp>
        <p:sp>
          <p:nvSpPr>
            <p:cNvPr id="31" name="Text Box 106">
              <a:extLst>
                <a:ext uri="{FF2B5EF4-FFF2-40B4-BE49-F238E27FC236}">
                  <a16:creationId xmlns:a16="http://schemas.microsoft.com/office/drawing/2014/main" id="{0FEB8A12-0AC7-BA4D-96BA-6D2599738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1371600"/>
              <a:ext cx="6096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2" name="Text Box 105">
              <a:extLst>
                <a:ext uri="{FF2B5EF4-FFF2-40B4-BE49-F238E27FC236}">
                  <a16:creationId xmlns:a16="http://schemas.microsoft.com/office/drawing/2014/main" id="{F37CB8C8-C896-E34F-9233-44714E8F2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209800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3" name="Text Box 104">
              <a:extLst>
                <a:ext uri="{FF2B5EF4-FFF2-40B4-BE49-F238E27FC236}">
                  <a16:creationId xmlns:a16="http://schemas.microsoft.com/office/drawing/2014/main" id="{0D0D3360-A1FE-314B-82FB-61BA7D760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3900488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＋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4" name="Text Box 103">
              <a:extLst>
                <a:ext uri="{FF2B5EF4-FFF2-40B4-BE49-F238E27FC236}">
                  <a16:creationId xmlns:a16="http://schemas.microsoft.com/office/drawing/2014/main" id="{84F78013-1A27-AB46-8C6B-3E63D6B6A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2133600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5" name="Text Box 102">
              <a:extLst>
                <a:ext uri="{FF2B5EF4-FFF2-40B4-BE49-F238E27FC236}">
                  <a16:creationId xmlns:a16="http://schemas.microsoft.com/office/drawing/2014/main" id="{A9485D65-17A3-E14D-9D2B-3AEDFEE06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2514600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6" name="Text Box 101">
              <a:extLst>
                <a:ext uri="{FF2B5EF4-FFF2-40B4-BE49-F238E27FC236}">
                  <a16:creationId xmlns:a16="http://schemas.microsoft.com/office/drawing/2014/main" id="{53F14C07-7BB7-BA48-9512-0E781787C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990600"/>
              <a:ext cx="838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 sz="2000" b="1">
                  <a:solidFill>
                    <a:srgbClr val="F51520"/>
                  </a:solidFill>
                  <a:latin typeface="楷体_GB2312" pitchFamily="49" charset="-122"/>
                  <a:ea typeface="楷体_GB2312" pitchFamily="49" charset="-122"/>
                </a:rPr>
                <a:t>－</a:t>
              </a:r>
              <a:endParaRPr lang="zh-CN" altLang="en-US" sz="2000">
                <a:solidFill>
                  <a:srgbClr val="003366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37" name="Oval 134">
              <a:extLst>
                <a:ext uri="{FF2B5EF4-FFF2-40B4-BE49-F238E27FC236}">
                  <a16:creationId xmlns:a16="http://schemas.microsoft.com/office/drawing/2014/main" id="{F5472E19-B1C1-4842-9A30-554150FF4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228600"/>
              <a:ext cx="19050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135C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38" name="Text Box 135">
              <a:extLst>
                <a:ext uri="{FF2B5EF4-FFF2-40B4-BE49-F238E27FC236}">
                  <a16:creationId xmlns:a16="http://schemas.microsoft.com/office/drawing/2014/main" id="{1FB15FDF-EB4E-424F-8C04-E8EE2B540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81000"/>
              <a:ext cx="2209800" cy="867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10000"/>
                </a:spcBef>
              </a:pP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外界环境</a:t>
              </a:r>
            </a:p>
            <a:p>
              <a:pPr algn="l">
                <a:spcBef>
                  <a:spcPct val="10000"/>
                </a:spcBef>
              </a:pPr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    变化</a:t>
              </a:r>
            </a:p>
          </p:txBody>
        </p:sp>
        <p:sp>
          <p:nvSpPr>
            <p:cNvPr id="39" name="Line 169">
              <a:extLst>
                <a:ext uri="{FF2B5EF4-FFF2-40B4-BE49-F238E27FC236}">
                  <a16:creationId xmlns:a16="http://schemas.microsoft.com/office/drawing/2014/main" id="{6259E8A8-E413-E044-A7E9-7553B3E5B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685800"/>
              <a:ext cx="1905000" cy="228600"/>
            </a:xfrm>
            <a:prstGeom prst="line">
              <a:avLst/>
            </a:prstGeom>
            <a:noFill/>
            <a:ln w="34925">
              <a:solidFill>
                <a:srgbClr val="F135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40" name="Text Box 170">
              <a:extLst>
                <a:ext uri="{FF2B5EF4-FFF2-40B4-BE49-F238E27FC236}">
                  <a16:creationId xmlns:a16="http://schemas.microsoft.com/office/drawing/2014/main" id="{3ABD8C15-D37F-1E45-860E-F5372CC4A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5750" y="6018213"/>
              <a:ext cx="2474782" cy="453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35C4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135C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楷体_GB2312" pitchFamily="49" charset="-122"/>
                  <a:ea typeface="楷体_GB2312" pitchFamily="49" charset="-122"/>
                </a:rPr>
                <a:t>注：＋兴奋，－抑制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30E163A0-0551-949C-18B2-B2D1E27F98D4}"/>
              </a:ext>
            </a:extLst>
          </p:cNvPr>
          <p:cNvSpPr txBox="1"/>
          <p:nvPr/>
        </p:nvSpPr>
        <p:spPr>
          <a:xfrm>
            <a:off x="644374" y="1343687"/>
            <a:ext cx="4919401" cy="4287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7030A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性腺分泌的激素称为性激素 </a:t>
            </a:r>
            <a:endParaRPr lang="zh-CN" altLang="en-US" sz="2000" dirty="0">
              <a:solidFill>
                <a:srgbClr val="7030A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体液调节机制 </a:t>
            </a:r>
            <a:endParaRPr lang="zh-CN" altLang="en-US" sz="2400" dirty="0">
              <a:solidFill>
                <a:srgbClr val="FF0000"/>
              </a:solidFill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3300"/>
                </a:solidFill>
                <a:effectLst/>
                <a:latin typeface="Wingdings" pitchFamily="2" charset="2"/>
              </a:rPr>
              <a:t> 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体液调节存在着相互制约的反馈调节机制，即血液中某种生殖激素的水平升高或降低，反过来对它的上级激素的分泌起抑制或促进作用。 </a:t>
            </a:r>
            <a:endParaRPr lang="zh-CN" altLang="en-US" sz="2000" dirty="0"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3300"/>
                </a:solidFill>
                <a:effectLst/>
                <a:latin typeface="Wingdings" pitchFamily="2" charset="2"/>
              </a:rPr>
              <a:t> 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当性激素增加到一定水平时，又可通过负反馈作用，使释放激素和促性腺激素的分泌减少。 </a:t>
            </a:r>
            <a:endParaRPr lang="zh-CN" alt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036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A5FF2F-1179-4B56-6FC2-AEDDCC566E62}"/>
              </a:ext>
            </a:extLst>
          </p:cNvPr>
          <p:cNvSpPr txBox="1"/>
          <p:nvPr/>
        </p:nvSpPr>
        <p:spPr>
          <a:xfrm>
            <a:off x="989648" y="1343687"/>
            <a:ext cx="9297352" cy="4656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当生殖激素分泌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不足或过多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时，使机体的激素系统发生紊乱，引发产科疾病或繁殖障碍。需使用药物进行治疗或调节。 </a:t>
            </a:r>
            <a:endParaRPr lang="zh-CN" altLang="en-US" sz="2000" dirty="0">
              <a:effectLst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CC006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对生殖系统用药</a:t>
            </a:r>
            <a:r>
              <a:rPr lang="zh-CN" altLang="en-US" sz="2000" dirty="0">
                <a:solidFill>
                  <a:srgbClr val="CC006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目的：</a:t>
            </a:r>
            <a:r>
              <a:rPr lang="zh-CN" altLang="en-US" sz="2000" dirty="0">
                <a:solidFill>
                  <a:srgbClr val="CC0063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在于提高或抑制繁殖力，调节繁殖性能，增强抗病能力等。 </a:t>
            </a:r>
            <a:endParaRPr lang="zh-CN" altLang="en-US" sz="2000" dirty="0">
              <a:effectLst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333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所用药物有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b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、生殖激素类 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性激素、促性腺激素、促性腺激素释放激素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、催产素类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缩宫素和垂体后叶激素、麦角新碱等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、肾上腺素能受体激动剂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二甲苯胺噻嗪、克伦特罗等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、前列腺素类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氯前列烯醇、氟前列醇等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2000" dirty="0">
                <a:solidFill>
                  <a:srgbClr val="1D27CC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、多巴胺受体激动剂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溴隐停</a:t>
            </a:r>
            <a:r>
              <a:rPr lang="en-US" altLang="zh-CN" sz="2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) </a:t>
            </a:r>
            <a:endParaRPr lang="zh-CN" alt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714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942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388783D2-5C33-7F4D-BDDB-2D666E7F3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8065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latin typeface="楷体_GB2312" pitchFamily="49" charset="-122"/>
                <a:ea typeface="楷体_GB2312" pitchFamily="49" charset="-122"/>
              </a:rPr>
              <a:t>第一节  生殖激素类药物</a:t>
            </a:r>
            <a:endParaRPr lang="zh-CN" altLang="en-US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765EAC4-8E9B-664F-95B8-A90135484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57" y="1385938"/>
            <a:ext cx="9722286" cy="529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None/>
            </a:pPr>
            <a:r>
              <a:rPr kumimoji="1" lang="zh-CN" altLang="en-US" sz="2800" b="1" dirty="0">
                <a:solidFill>
                  <a:srgbClr val="F51520"/>
                </a:solidFill>
                <a:latin typeface="楷体_GB2312" pitchFamily="49" charset="-122"/>
                <a:ea typeface="楷体_GB2312" pitchFamily="49" charset="-122"/>
              </a:rPr>
              <a:t>一、性激素类药物 </a:t>
            </a:r>
            <a:endParaRPr kumimoji="1" lang="zh-CN" altLang="en-US" sz="2400" dirty="0">
              <a:latin typeface="楷体_GB2312" pitchFamily="49" charset="-122"/>
              <a:ea typeface="楷体_GB2312" pitchFamily="49" charset="-12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u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雄激素类：</a:t>
            </a: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睾酮（天然）、甲基睾丸素、同化激素等；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u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雌激素类：雌二醇（天然）、己烯雌酚；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u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孕激素类：孕酮（黄体酮）。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</a:pP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</a:pPr>
            <a:r>
              <a:rPr kumimoji="1" lang="zh-CN" altLang="en-US" sz="2800" b="1" dirty="0">
                <a:solidFill>
                  <a:srgbClr val="F51520"/>
                </a:solidFill>
                <a:ea typeface="楷体_GB2312" pitchFamily="49" charset="-122"/>
                <a:sym typeface="Wingdings" pitchFamily="2" charset="2"/>
              </a:rPr>
              <a:t>二、促性腺激素、促性腺激素释放激素类药物</a:t>
            </a:r>
            <a:endParaRPr kumimoji="1" lang="en-US" altLang="zh-CN" sz="2800" b="1" dirty="0">
              <a:solidFill>
                <a:srgbClr val="F51520"/>
              </a:solidFill>
              <a:ea typeface="楷体_GB2312" pitchFamily="49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卵泡刺激素（</a:t>
            </a:r>
            <a:r>
              <a:rPr kumimoji="1" lang="en-US" altLang="zh-CN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FSH</a:t>
            </a: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）；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黄体生成素（</a:t>
            </a:r>
            <a:r>
              <a:rPr kumimoji="1" lang="en-US" altLang="zh-CN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LH</a:t>
            </a: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）；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孕马血清促性腺激素（</a:t>
            </a:r>
            <a:r>
              <a:rPr kumimoji="1" lang="en-US" altLang="zh-CN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PMSG</a:t>
            </a: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）；</a:t>
            </a:r>
            <a:endParaRPr kumimoji="1" lang="en-US" altLang="zh-CN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  <a:sym typeface="Wingdings" pitchFamily="2" charset="2"/>
            </a:endParaRPr>
          </a:p>
          <a:p>
            <a:pPr marL="342900" indent="-342900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Ø"/>
            </a:pP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促性腺激素释放激素（</a:t>
            </a:r>
            <a:r>
              <a:rPr kumimoji="1" lang="en-US" altLang="zh-CN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GnRH</a:t>
            </a:r>
            <a:r>
              <a:rPr kumimoji="1" lang="zh-CN" altLang="en-US" sz="2400" b="1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  <a:sym typeface="Wingdings" pitchFamily="2" charset="2"/>
              </a:rPr>
              <a:t>）。</a:t>
            </a:r>
            <a:endParaRPr kumimoji="1" lang="zh-CN" altLang="en-GB" sz="2400" b="1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925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942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9765EAC4-8E9B-664F-95B8-A90135484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77" y="1455898"/>
            <a:ext cx="6512037" cy="53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None/>
            </a:pPr>
            <a:r>
              <a:rPr kumimoji="1" lang="zh-CN" altLang="en-US" sz="2800" dirty="0">
                <a:solidFill>
                  <a:srgbClr val="0303B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雄激素类药物</a:t>
            </a:r>
            <a:endParaRPr kumimoji="1" lang="zh-CN" altLang="en-GB" sz="2800" dirty="0">
              <a:solidFill>
                <a:srgbClr val="0303B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甲基睾丸素</a:t>
            </a:r>
            <a:r>
              <a:rPr kumimoji="1"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（甲睾酮、甲基睾丸酮）</a:t>
            </a:r>
          </a:p>
          <a:p>
            <a:pPr lvl="1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对生殖系统作用：刺激雄性生殖器官和副生殖器官发育作用，维持第二性征。 </a:t>
            </a:r>
          </a:p>
          <a:p>
            <a:pPr lvl="1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促生长、刺激红细胞生成</a:t>
            </a:r>
            <a:r>
              <a:rPr kumimoji="1"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  <a:endParaRPr kumimoji="1"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应用：</a:t>
            </a:r>
          </a:p>
          <a:p>
            <a:pPr lvl="1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对雄性动物：补充替代法 ，治疗雄激素缺乏隐睾症和诱导发情</a:t>
            </a:r>
          </a:p>
          <a:p>
            <a:pPr lvl="1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对雌性动物：对抗法，抑制母畜发情</a:t>
            </a:r>
          </a:p>
          <a:p>
            <a:pPr lvl="1"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促生长、提高饲料转化率：现已不用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97FDB9-DCDF-4310-408E-983613D18089}"/>
              </a:ext>
            </a:extLst>
          </p:cNvPr>
          <p:cNvSpPr txBox="1"/>
          <p:nvPr/>
        </p:nvSpPr>
        <p:spPr>
          <a:xfrm>
            <a:off x="3668485" y="845980"/>
            <a:ext cx="4027715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buSzPct val="60000"/>
              <a:buFont typeface="Wingdings" pitchFamily="2" charset="2"/>
              <a:buNone/>
            </a:pPr>
            <a:r>
              <a:rPr kumimoji="1" lang="zh-CN" altLang="en-US" sz="2800" b="1" dirty="0">
                <a:solidFill>
                  <a:srgbClr val="F51520"/>
                </a:solidFill>
                <a:latin typeface="楷体_GB2312" pitchFamily="49" charset="-122"/>
                <a:ea typeface="楷体_GB2312" pitchFamily="49" charset="-122"/>
              </a:rPr>
              <a:t>一、性激素类药物 </a:t>
            </a:r>
            <a:endParaRPr kumimoji="1" lang="zh-CN" altLang="en-US" sz="2800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84D8CA-8596-56A1-8692-57C2BFA0B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18" y="2272208"/>
            <a:ext cx="1835981" cy="23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FB3F735-03E8-6ABA-A208-47F04697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99" y="2438401"/>
            <a:ext cx="2604393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77B2B51-E92B-5ECB-5FE7-D7D755D16EB4}"/>
              </a:ext>
            </a:extLst>
          </p:cNvPr>
          <p:cNvSpPr txBox="1"/>
          <p:nvPr/>
        </p:nvSpPr>
        <p:spPr>
          <a:xfrm>
            <a:off x="8019790" y="5160398"/>
            <a:ext cx="3733800" cy="1296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FF0000"/>
                </a:solidFill>
              </a:rPr>
              <a:t>注意：损害雌性胎儿，孕畜禁用，抑制泌乳，泌乳期母畜禁用。</a:t>
            </a:r>
            <a:endParaRPr kumimoji="1"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FF0000"/>
                </a:solidFill>
              </a:rPr>
              <a:t>具有肝脏毒性。</a:t>
            </a:r>
          </a:p>
        </p:txBody>
      </p:sp>
    </p:spTree>
    <p:extLst>
      <p:ext uri="{BB962C8B-B14F-4D97-AF65-F5344CB8AC3E}">
        <p14:creationId xmlns:p14="http://schemas.microsoft.com/office/powerpoint/2010/main" val="186690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46EA269-51F9-2E45-A72D-015A654D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287" y="1005976"/>
            <a:ext cx="8971767" cy="48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丙酸睾丸素</a:t>
            </a:r>
            <a:r>
              <a:rPr kumimoji="1"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：与甲基睾丸素相似。还可用于母禽醒抱、刺激造血。</a:t>
            </a:r>
            <a:endParaRPr kumimoji="1"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SzPct val="60000"/>
            </a:pP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l">
              <a:spcBef>
                <a:spcPct val="15000"/>
              </a:spcBef>
              <a:spcAft>
                <a:spcPct val="15000"/>
              </a:spcAft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苯丙酸诺龙（苯丙去甲睾酮</a:t>
            </a:r>
            <a:r>
              <a:rPr kumimoji="1" lang="zh-CN" altLang="en-US" sz="2800" dirty="0">
                <a:solidFill>
                  <a:schemeClr val="folHlin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r>
              <a:rPr kumimoji="1"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蛋白同化剂</a:t>
            </a: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，作用强于甲基睾丸素、丙酸睾丸素且持久，</a:t>
            </a:r>
            <a:r>
              <a:rPr kumimoji="1" lang="zh-CN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雄激素作用较小</a:t>
            </a: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。 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用于组织分解旺盛的疾病：严重寄生虫病、犬瘟热、糖皮质激素过旺引起的组织损耗等。 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组织修复期：大手术后、骨折、创伤等。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疾病恢复期：营养不良动物虚弱性疾病的恢复及老年动物衰老等。</a:t>
            </a:r>
          </a:p>
          <a:p>
            <a:pPr lvl="1" algn="l">
              <a:lnSpc>
                <a:spcPct val="150000"/>
              </a:lnSpc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促进食欲、刺激生长。</a:t>
            </a:r>
            <a:r>
              <a:rPr kumimoji="1" lang="zh-CN" altLang="en-US" sz="20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我国禁用。部分运动员可违法用于兴奋剂。</a:t>
            </a:r>
          </a:p>
        </p:txBody>
      </p:sp>
    </p:spTree>
    <p:extLst>
      <p:ext uri="{BB962C8B-B14F-4D97-AF65-F5344CB8AC3E}">
        <p14:creationId xmlns:p14="http://schemas.microsoft.com/office/powerpoint/2010/main" val="10481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2459B41-C0BB-3543-B8B0-5609C1CD0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048" y="845365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303BF"/>
                </a:solidFill>
                <a:latin typeface="楷体_GB2312" pitchFamily="49" charset="-122"/>
                <a:ea typeface="楷体_GB2312" pitchFamily="49" charset="-122"/>
              </a:rPr>
              <a:t>雌激素类药物</a:t>
            </a:r>
            <a:endParaRPr lang="zh-CN" altLang="en-US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9CF4DEC4-A81A-A54F-A555-658E7EFE7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257" y="1307202"/>
            <a:ext cx="10025743" cy="54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000" dirty="0">
                <a:solidFill>
                  <a:srgbClr val="F135C4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雌二醇（求偶二醇）</a:t>
            </a:r>
            <a:r>
              <a:rPr kumimoji="1"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：天然激素，卵巢分泌，经提取制得。</a:t>
            </a:r>
          </a:p>
          <a:p>
            <a:pPr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作用：</a:t>
            </a: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对生殖器官：</a:t>
            </a:r>
          </a:p>
          <a:p>
            <a:pPr lvl="2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未成年母畜：促进性器官形成及第二性征发育；</a:t>
            </a:r>
            <a:endParaRPr kumimoji="1"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成年母畜：维持母畜第二性征；促进输卵管、子宫发育；促进输卵管肌肉和粘膜生长发育，血管增生。</a:t>
            </a:r>
          </a:p>
          <a:p>
            <a:pPr lvl="2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对孕畜：增强子宫收缩，使子宫颈口松弛，有利于精子进入</a:t>
            </a:r>
            <a:endParaRPr kumimoji="1"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对抗公畜雄激素作用，抑制第二性征，降低性欲。</a:t>
            </a: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对母畜发情：牛最敏感 ，</a:t>
            </a:r>
            <a:r>
              <a:rPr kumimoji="1"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雌激素所诱导的发情不排卵，动物配种不怀孕。</a:t>
            </a: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对乳腺：促进发育与泌乳 。未交配母牛（羊），促使乳房发育和泌乳；交配母牛，大量雌激素抑制催乳素分泌，使泌乳停止。</a:t>
            </a: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对代谢：促进蛋白质合成。肉中残留可致癌，并影响儿童生长发育。</a:t>
            </a:r>
          </a:p>
        </p:txBody>
      </p:sp>
    </p:spTree>
    <p:extLst>
      <p:ext uri="{BB962C8B-B14F-4D97-AF65-F5344CB8AC3E}">
        <p14:creationId xmlns:p14="http://schemas.microsoft.com/office/powerpoint/2010/main" val="181250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3A36082-4F05-764F-A9F5-C8347B54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61"/>
            <a:ext cx="12192000" cy="68642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2309D4-6454-0F43-A9A9-DF832FB6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047047" y="535760"/>
            <a:ext cx="8706543" cy="26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26CBEC-8569-3F45-8F17-25BB191B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8"/>
            <a:ext cx="2430049" cy="79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EC604BA9-BBC3-DD4C-A56C-65E8537F7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581" y="1193335"/>
            <a:ext cx="9040362" cy="36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15000"/>
              </a:spcBef>
              <a:buClr>
                <a:srgbClr val="FF0000"/>
              </a:buClr>
              <a:buSzPct val="60000"/>
            </a:pPr>
            <a:endParaRPr kumimoji="1" lang="zh-CN" altLang="en-US" sz="2800" dirty="0">
              <a:latin typeface="楷体_GB2312" pitchFamily="49" charset="-122"/>
              <a:ea typeface="楷体_GB2312" pitchFamily="49" charset="-122"/>
            </a:endParaRPr>
          </a:p>
          <a:p>
            <a:pPr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800" b="1" dirty="0">
                <a:latin typeface="楷体_GB2312" pitchFamily="49" charset="-122"/>
                <a:ea typeface="楷体_GB2312" pitchFamily="49" charset="-122"/>
              </a:rPr>
              <a:t>应用：</a:t>
            </a: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楷体_GB2312" pitchFamily="49" charset="-122"/>
                <a:ea typeface="楷体_GB2312" pitchFamily="49" charset="-122"/>
              </a:rPr>
              <a:t>治疗胎衣不下，排出死胎；配合缩宫素用于催产 </a:t>
            </a:r>
            <a:endParaRPr kumimoji="1" lang="zh-CN" altLang="en-US" sz="2400" dirty="0">
              <a:latin typeface="楷体_GB2312" pitchFamily="49" charset="-122"/>
              <a:ea typeface="楷体_GB2312" pitchFamily="49" charset="-122"/>
            </a:endParaRP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楷体_GB2312" pitchFamily="49" charset="-122"/>
                <a:ea typeface="楷体_GB2312" pitchFamily="49" charset="-122"/>
              </a:rPr>
              <a:t>治疗子宫炎和子宫蓄脓，帮助排除子宫内炎性物质 </a:t>
            </a:r>
            <a:endParaRPr kumimoji="1" lang="zh-CN" altLang="en-US" sz="2400" dirty="0">
              <a:latin typeface="楷体_GB2312" pitchFamily="49" charset="-122"/>
              <a:ea typeface="楷体_GB2312" pitchFamily="49" charset="-122"/>
            </a:endParaRP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楷体_GB2312" pitchFamily="49" charset="-122"/>
                <a:ea typeface="楷体_GB2312" pitchFamily="49" charset="-122"/>
              </a:rPr>
              <a:t>催情 ：在牛发情征象微弱或无发情症状时，小剂量催情。</a:t>
            </a:r>
            <a:endParaRPr kumimoji="1" lang="zh-CN" altLang="en-US" sz="2400" dirty="0">
              <a:latin typeface="楷体_GB2312" pitchFamily="49" charset="-122"/>
              <a:ea typeface="楷体_GB2312" pitchFamily="49" charset="-122"/>
            </a:endParaRPr>
          </a:p>
          <a:p>
            <a:pPr lvl="1" algn="l">
              <a:lnSpc>
                <a:spcPct val="150000"/>
              </a:lnSpc>
              <a:spcBef>
                <a:spcPct val="15000"/>
              </a:spcBef>
              <a:buClr>
                <a:srgbClr val="FF0000"/>
              </a:buClr>
              <a:buSzPct val="60000"/>
              <a:buFont typeface="Wingdings" pitchFamily="2" charset="2"/>
              <a:buChar char="q"/>
            </a:pPr>
            <a:r>
              <a:rPr kumimoji="1" lang="zh-CN" altLang="en-US" sz="2400" b="1" dirty="0">
                <a:latin typeface="楷体_GB2312" pitchFamily="49" charset="-122"/>
                <a:ea typeface="楷体_GB2312" pitchFamily="49" charset="-122"/>
              </a:rPr>
              <a:t>诱导泌乳（非泌乳奶牛）等</a:t>
            </a:r>
          </a:p>
        </p:txBody>
      </p:sp>
    </p:spTree>
    <p:extLst>
      <p:ext uri="{BB962C8B-B14F-4D97-AF65-F5344CB8AC3E}">
        <p14:creationId xmlns:p14="http://schemas.microsoft.com/office/powerpoint/2010/main" val="156114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11045</TotalTime>
  <Words>2336</Words>
  <Application>Microsoft Macintosh PowerPoint</Application>
  <PresentationFormat>宽屏</PresentationFormat>
  <Paragraphs>235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等线</vt:lpstr>
      <vt:lpstr>等线 Light</vt:lpstr>
      <vt:lpstr>KaiTi</vt:lpstr>
      <vt:lpstr>楷体_GB2312</vt:lpstr>
      <vt:lpstr>宋体</vt:lpstr>
      <vt:lpstr>宋体</vt:lpstr>
      <vt:lpstr>Arial</vt:lpstr>
      <vt:lpstr>Helvetica</vt:lpstr>
      <vt:lpstr>Times</vt:lpstr>
      <vt:lpstr>Times New Roman</vt:lpstr>
      <vt:lpstr>Wingdings</vt:lpstr>
      <vt:lpstr>Office 主题​​</vt:lpstr>
      <vt:lpstr>第七章 作用于生殖系统的药物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464421783@qq.com</dc:creator>
  <cp:lastModifiedBy>Microsoft Office User</cp:lastModifiedBy>
  <cp:revision>73</cp:revision>
  <dcterms:created xsi:type="dcterms:W3CDTF">2021-08-30T02:16:54Z</dcterms:created>
  <dcterms:modified xsi:type="dcterms:W3CDTF">2022-10-09T15:29:51Z</dcterms:modified>
</cp:coreProperties>
</file>